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5" r:id="rId21"/>
    <p:sldId id="274"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mo" panose="020B0604020202020204" charset="0"/>
      <p:regular r:id="rId31"/>
    </p:embeddedFont>
    <p:embeddedFont>
      <p:font typeface="Arimo Bold" panose="020B0604020202020204" charset="0"/>
      <p:regular r:id="rId32"/>
    </p:embeddedFont>
    <p:embeddedFont>
      <p:font typeface="Canva Sans" panose="020B0604020202020204" charset="0"/>
      <p:regular r:id="rId33"/>
    </p:embeddedFont>
    <p:embeddedFont>
      <p:font typeface="Canva Sans Bold" panose="020B0604020202020204" charset="0"/>
      <p:regular r:id="rId34"/>
    </p:embeddedFont>
    <p:embeddedFont>
      <p:font typeface="Chromium One" panose="020B0604020202020204" charset="0"/>
      <p:regular r:id="rId35"/>
    </p:embeddedFont>
    <p:embeddedFont>
      <p:font typeface="Josefin Sans" pitchFamily="2" charset="0"/>
      <p:regular r:id="rId36"/>
    </p:embeddedFont>
    <p:embeddedFont>
      <p:font typeface="Open Sauce Heavy" panose="020B0604020202020204" charset="0"/>
      <p:regular r:id="rId37"/>
    </p:embeddedFont>
    <p:embeddedFont>
      <p:font typeface="Tex Gyre Termes Bold" panose="020B0604020202020204" charset="0"/>
      <p:regular r:id="rId38"/>
    </p:embeddedFont>
    <p:embeddedFont>
      <p:font typeface="TT Drug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2" name="Freeform 2"/>
          <p:cNvSpPr/>
          <p:nvPr/>
        </p:nvSpPr>
        <p:spPr>
          <a:xfrm>
            <a:off x="7581985" y="-529000"/>
            <a:ext cx="11697404" cy="11473509"/>
          </a:xfrm>
          <a:custGeom>
            <a:avLst/>
            <a:gdLst/>
            <a:ahLst/>
            <a:cxnLst/>
            <a:rect l="l" t="t" r="r" b="b"/>
            <a:pathLst>
              <a:path w="11697404" h="11473509">
                <a:moveTo>
                  <a:pt x="0" y="0"/>
                </a:moveTo>
                <a:lnTo>
                  <a:pt x="11697403" y="0"/>
                </a:lnTo>
                <a:lnTo>
                  <a:pt x="11697403" y="11473509"/>
                </a:lnTo>
                <a:lnTo>
                  <a:pt x="0" y="11473509"/>
                </a:lnTo>
                <a:lnTo>
                  <a:pt x="0" y="0"/>
                </a:lnTo>
                <a:close/>
              </a:path>
            </a:pathLst>
          </a:custGeom>
          <a:blipFill>
            <a:blip r:embed="rId2">
              <a:alphaModFix amt="31000"/>
            </a:blip>
            <a:stretch>
              <a:fillRect r="-74375"/>
            </a:stretch>
          </a:blipFill>
        </p:spPr>
        <p:txBody>
          <a:bodyPr/>
          <a:lstStyle/>
          <a:p>
            <a:endParaRPr lang="en-US"/>
          </a:p>
        </p:txBody>
      </p:sp>
      <p:sp>
        <p:nvSpPr>
          <p:cNvPr id="3" name="Freeform 3"/>
          <p:cNvSpPr/>
          <p:nvPr/>
        </p:nvSpPr>
        <p:spPr>
          <a:xfrm>
            <a:off x="-975642" y="514350"/>
            <a:ext cx="9913703" cy="10114179"/>
          </a:xfrm>
          <a:custGeom>
            <a:avLst/>
            <a:gdLst/>
            <a:ahLst/>
            <a:cxnLst/>
            <a:rect l="l" t="t" r="r" b="b"/>
            <a:pathLst>
              <a:path w="9913703" h="10114179">
                <a:moveTo>
                  <a:pt x="0" y="0"/>
                </a:moveTo>
                <a:lnTo>
                  <a:pt x="9913703" y="0"/>
                </a:lnTo>
                <a:lnTo>
                  <a:pt x="9913703" y="10114179"/>
                </a:lnTo>
                <a:lnTo>
                  <a:pt x="0" y="10114179"/>
                </a:lnTo>
                <a:lnTo>
                  <a:pt x="0" y="0"/>
                </a:lnTo>
                <a:close/>
              </a:path>
            </a:pathLst>
          </a:custGeom>
          <a:blipFill>
            <a:blip r:embed="rId3"/>
            <a:stretch>
              <a:fillRect l="-4622" r="-31407"/>
            </a:stretch>
          </a:blipFill>
        </p:spPr>
        <p:txBody>
          <a:bodyPr/>
          <a:lstStyle/>
          <a:p>
            <a:endParaRPr lang="en-US"/>
          </a:p>
        </p:txBody>
      </p:sp>
      <p:sp>
        <p:nvSpPr>
          <p:cNvPr id="4" name="Freeform 4"/>
          <p:cNvSpPr/>
          <p:nvPr/>
        </p:nvSpPr>
        <p:spPr>
          <a:xfrm>
            <a:off x="-769703" y="9258300"/>
            <a:ext cx="19415527" cy="1577512"/>
          </a:xfrm>
          <a:custGeom>
            <a:avLst/>
            <a:gdLst/>
            <a:ahLst/>
            <a:cxnLst/>
            <a:rect l="l" t="t" r="r" b="b"/>
            <a:pathLst>
              <a:path w="19415527" h="1577512">
                <a:moveTo>
                  <a:pt x="0" y="0"/>
                </a:moveTo>
                <a:lnTo>
                  <a:pt x="19415527" y="0"/>
                </a:lnTo>
                <a:lnTo>
                  <a:pt x="19415527" y="1577512"/>
                </a:lnTo>
                <a:lnTo>
                  <a:pt x="0" y="1577512"/>
                </a:lnTo>
                <a:lnTo>
                  <a:pt x="0" y="0"/>
                </a:lnTo>
                <a:close/>
              </a:path>
            </a:pathLst>
          </a:custGeom>
          <a:blipFill>
            <a:blip r:embed="rId4">
              <a:alphaModFix amt="63000"/>
            </a:blip>
            <a:stretch>
              <a:fillRect/>
            </a:stretch>
          </a:blipFill>
        </p:spPr>
        <p:txBody>
          <a:bodyPr/>
          <a:lstStyle/>
          <a:p>
            <a:endParaRPr lang="en-US"/>
          </a:p>
        </p:txBody>
      </p:sp>
      <p:sp>
        <p:nvSpPr>
          <p:cNvPr id="5" name="Freeform 5"/>
          <p:cNvSpPr/>
          <p:nvPr/>
        </p:nvSpPr>
        <p:spPr>
          <a:xfrm>
            <a:off x="5409716" y="2478939"/>
            <a:ext cx="14148372" cy="12149915"/>
          </a:xfrm>
          <a:custGeom>
            <a:avLst/>
            <a:gdLst/>
            <a:ahLst/>
            <a:cxnLst/>
            <a:rect l="l" t="t" r="r" b="b"/>
            <a:pathLst>
              <a:path w="14148372" h="12149915">
                <a:moveTo>
                  <a:pt x="0" y="0"/>
                </a:moveTo>
                <a:lnTo>
                  <a:pt x="14148372" y="0"/>
                </a:lnTo>
                <a:lnTo>
                  <a:pt x="14148372" y="12149914"/>
                </a:lnTo>
                <a:lnTo>
                  <a:pt x="0" y="12149914"/>
                </a:lnTo>
                <a:lnTo>
                  <a:pt x="0" y="0"/>
                </a:lnTo>
                <a:close/>
              </a:path>
            </a:pathLst>
          </a:custGeom>
          <a:blipFill>
            <a:blip r:embed="rId5">
              <a:alphaModFix amt="42000"/>
            </a:blip>
            <a:stretch>
              <a:fillRect/>
            </a:stretch>
          </a:blipFill>
        </p:spPr>
        <p:txBody>
          <a:bodyPr/>
          <a:lstStyle/>
          <a:p>
            <a:endParaRPr lang="en-US"/>
          </a:p>
        </p:txBody>
      </p:sp>
      <p:grpSp>
        <p:nvGrpSpPr>
          <p:cNvPr id="6" name="Group 6"/>
          <p:cNvGrpSpPr/>
          <p:nvPr/>
        </p:nvGrpSpPr>
        <p:grpSpPr>
          <a:xfrm>
            <a:off x="1460460" y="9426778"/>
            <a:ext cx="1241275" cy="928593"/>
            <a:chOff x="0" y="0"/>
            <a:chExt cx="326920" cy="244568"/>
          </a:xfrm>
        </p:grpSpPr>
        <p:sp>
          <p:nvSpPr>
            <p:cNvPr id="7" name="Freeform 7"/>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8" name="TextBox 8"/>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a:off x="6679805" y="-529000"/>
            <a:ext cx="11608195" cy="3551953"/>
          </a:xfrm>
          <a:custGeom>
            <a:avLst/>
            <a:gdLst/>
            <a:ahLst/>
            <a:cxnLst/>
            <a:rect l="l" t="t" r="r" b="b"/>
            <a:pathLst>
              <a:path w="11608195" h="3551953">
                <a:moveTo>
                  <a:pt x="0" y="0"/>
                </a:moveTo>
                <a:lnTo>
                  <a:pt x="11608195" y="0"/>
                </a:lnTo>
                <a:lnTo>
                  <a:pt x="11608195" y="3551953"/>
                </a:lnTo>
                <a:lnTo>
                  <a:pt x="0" y="355195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7570424" y="2909830"/>
            <a:ext cx="5451481" cy="3090663"/>
          </a:xfrm>
          <a:prstGeom prst="rect">
            <a:avLst/>
          </a:prstGeom>
        </p:spPr>
        <p:txBody>
          <a:bodyPr lIns="0" tIns="0" rIns="0" bIns="0" rtlCol="0" anchor="t">
            <a:spAutoFit/>
          </a:bodyPr>
          <a:lstStyle/>
          <a:p>
            <a:pPr algn="l">
              <a:lnSpc>
                <a:spcPts val="6077"/>
              </a:lnSpc>
            </a:pPr>
            <a:r>
              <a:rPr lang="en-US" sz="5407">
                <a:solidFill>
                  <a:srgbClr val="FFFFFF"/>
                </a:solidFill>
                <a:latin typeface="Open Sauce Heavy"/>
              </a:rPr>
              <a:t>Spam Detection  Using Machine Learning.</a:t>
            </a:r>
          </a:p>
        </p:txBody>
      </p:sp>
      <p:sp>
        <p:nvSpPr>
          <p:cNvPr id="11" name="TextBox 11"/>
          <p:cNvSpPr txBox="1"/>
          <p:nvPr/>
        </p:nvSpPr>
        <p:spPr>
          <a:xfrm>
            <a:off x="7570424" y="6074359"/>
            <a:ext cx="3890678" cy="1743136"/>
          </a:xfrm>
          <a:prstGeom prst="rect">
            <a:avLst/>
          </a:prstGeom>
        </p:spPr>
        <p:txBody>
          <a:bodyPr lIns="0" tIns="0" rIns="0" bIns="0" rtlCol="0" anchor="t">
            <a:spAutoFit/>
          </a:bodyPr>
          <a:lstStyle/>
          <a:p>
            <a:pPr algn="l">
              <a:lnSpc>
                <a:spcPts val="4579"/>
              </a:lnSpc>
            </a:pPr>
            <a:r>
              <a:rPr lang="en-US" sz="3270">
                <a:solidFill>
                  <a:srgbClr val="FFFFFF"/>
                </a:solidFill>
                <a:latin typeface="Arimo Bold"/>
              </a:rPr>
              <a:t>supervised by Dr:shimaa musaad Eng:Yasmine</a:t>
            </a:r>
          </a:p>
        </p:txBody>
      </p:sp>
      <p:sp>
        <p:nvSpPr>
          <p:cNvPr id="12" name="TextBox 12"/>
          <p:cNvSpPr txBox="1"/>
          <p:nvPr/>
        </p:nvSpPr>
        <p:spPr>
          <a:xfrm>
            <a:off x="1897443" y="9380849"/>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570" y="1627963"/>
            <a:ext cx="9999178" cy="1682157"/>
          </a:xfrm>
          <a:prstGeom prst="rect">
            <a:avLst/>
          </a:prstGeom>
        </p:spPr>
        <p:txBody>
          <a:bodyPr lIns="0" tIns="0" rIns="0" bIns="0" rtlCol="0" anchor="t">
            <a:spAutoFit/>
          </a:bodyPr>
          <a:lstStyle/>
          <a:p>
            <a:pPr marL="1032075" lvl="1" indent="-516037" algn="l">
              <a:lnSpc>
                <a:spcPts val="6692"/>
              </a:lnSpc>
              <a:buAutoNum type="arabicPeriod"/>
            </a:pPr>
            <a:r>
              <a:rPr lang="en-US" sz="4780">
                <a:solidFill>
                  <a:srgbClr val="000000"/>
                </a:solidFill>
                <a:latin typeface="Arimo Bold"/>
              </a:rPr>
              <a:t>Support vector machines.</a:t>
            </a:r>
          </a:p>
          <a:p>
            <a:pPr algn="l">
              <a:lnSpc>
                <a:spcPts val="6692"/>
              </a:lnSpc>
            </a:pPr>
            <a:endParaRPr lang="en-US" sz="4780">
              <a:solidFill>
                <a:srgbClr val="000000"/>
              </a:solidFill>
              <a:latin typeface="Arimo Bold"/>
            </a:endParaRPr>
          </a:p>
        </p:txBody>
      </p:sp>
      <p:sp>
        <p:nvSpPr>
          <p:cNvPr id="3" name="TextBox 3"/>
          <p:cNvSpPr txBox="1"/>
          <p:nvPr/>
        </p:nvSpPr>
        <p:spPr>
          <a:xfrm>
            <a:off x="326176" y="2445229"/>
            <a:ext cx="15523015" cy="7858639"/>
          </a:xfrm>
          <a:prstGeom prst="rect">
            <a:avLst/>
          </a:prstGeom>
        </p:spPr>
        <p:txBody>
          <a:bodyPr lIns="0" tIns="0" rIns="0" bIns="0" rtlCol="0" anchor="t">
            <a:spAutoFit/>
          </a:bodyPr>
          <a:lstStyle/>
          <a:p>
            <a:pPr marL="643335" lvl="1" indent="-321667" algn="l">
              <a:lnSpc>
                <a:spcPts val="4171"/>
              </a:lnSpc>
              <a:buFont typeface="Arial"/>
              <a:buChar char="•"/>
            </a:pPr>
            <a:r>
              <a:rPr lang="en-US" sz="2979">
                <a:solidFill>
                  <a:srgbClr val="000000"/>
                </a:solidFill>
                <a:latin typeface="Arimo"/>
              </a:rPr>
              <a:t>SVMs were laid by Vladimir Vapnik and Alexey Chervonenkis in the 1960s. </a:t>
            </a:r>
          </a:p>
          <a:p>
            <a:pPr marL="643335" lvl="1" indent="-321667" algn="just">
              <a:lnSpc>
                <a:spcPts val="4171"/>
              </a:lnSpc>
              <a:buFont typeface="Arial"/>
              <a:buChar char="•"/>
            </a:pPr>
            <a:r>
              <a:rPr lang="en-US" sz="2979">
                <a:solidFill>
                  <a:srgbClr val="000000"/>
                </a:solidFill>
                <a:latin typeface="Arimo"/>
              </a:rPr>
              <a:t>SVMs are a class of supervised learning algorithms used for both classification and regression tasks.</a:t>
            </a:r>
          </a:p>
          <a:p>
            <a:pPr marL="643335" lvl="1" indent="-321667" algn="l">
              <a:lnSpc>
                <a:spcPts val="4171"/>
              </a:lnSpc>
              <a:buFont typeface="Arial"/>
              <a:buChar char="•"/>
            </a:pPr>
            <a:r>
              <a:rPr lang="en-US" sz="2979">
                <a:solidFill>
                  <a:srgbClr val="000000"/>
                </a:solidFill>
                <a:latin typeface="Arimo"/>
              </a:rPr>
              <a:t>SVMs gained widespread popularity in the 1990s, largely due to the work of Corinna Cortes and Vladimir Vapnik.</a:t>
            </a:r>
          </a:p>
          <a:p>
            <a:pPr algn="l">
              <a:lnSpc>
                <a:spcPts val="4171"/>
              </a:lnSpc>
            </a:pPr>
            <a:r>
              <a:rPr lang="en-US" sz="2979">
                <a:solidFill>
                  <a:srgbClr val="000000"/>
                </a:solidFill>
                <a:latin typeface="Arimo"/>
              </a:rPr>
              <a:t> </a:t>
            </a:r>
            <a:r>
              <a:rPr lang="en-US" sz="2979">
                <a:solidFill>
                  <a:srgbClr val="7492A5"/>
                </a:solidFill>
                <a:latin typeface="Arimo Bold"/>
              </a:rPr>
              <a:t>Advantages:</a:t>
            </a:r>
          </a:p>
          <a:p>
            <a:pPr algn="l">
              <a:lnSpc>
                <a:spcPts val="4171"/>
              </a:lnSpc>
            </a:pPr>
            <a:r>
              <a:rPr lang="en-US" sz="2979">
                <a:solidFill>
                  <a:srgbClr val="000000"/>
                </a:solidFill>
                <a:latin typeface="Arimo"/>
              </a:rPr>
              <a:t>1.Effective in high-dimensional spaces.</a:t>
            </a:r>
          </a:p>
          <a:p>
            <a:pPr algn="l">
              <a:lnSpc>
                <a:spcPts val="4171"/>
              </a:lnSpc>
            </a:pPr>
            <a:r>
              <a:rPr lang="en-US" sz="2979">
                <a:solidFill>
                  <a:srgbClr val="000000"/>
                </a:solidFill>
                <a:latin typeface="Arimo"/>
              </a:rPr>
              <a:t>2.Robust to overfitting, especially in high-dimensional space.</a:t>
            </a:r>
          </a:p>
          <a:p>
            <a:pPr algn="l">
              <a:lnSpc>
                <a:spcPts val="4171"/>
              </a:lnSpc>
            </a:pPr>
            <a:r>
              <a:rPr lang="en-US" sz="2979">
                <a:solidFill>
                  <a:srgbClr val="000000"/>
                </a:solidFill>
                <a:latin typeface="Arimo"/>
              </a:rPr>
              <a:t>3.Works well with clear margin of separation</a:t>
            </a:r>
          </a:p>
          <a:p>
            <a:pPr algn="l">
              <a:lnSpc>
                <a:spcPts val="4171"/>
              </a:lnSpc>
            </a:pPr>
            <a:r>
              <a:rPr lang="en-US" sz="2979">
                <a:solidFill>
                  <a:srgbClr val="7492A5"/>
                </a:solidFill>
                <a:latin typeface="Arimo Bold"/>
              </a:rPr>
              <a:t>Disadvantages:</a:t>
            </a:r>
          </a:p>
          <a:p>
            <a:pPr algn="l">
              <a:lnSpc>
                <a:spcPts val="4171"/>
              </a:lnSpc>
            </a:pPr>
            <a:r>
              <a:rPr lang="en-US" sz="2979">
                <a:solidFill>
                  <a:srgbClr val="000000"/>
                </a:solidFill>
                <a:latin typeface="Arimo"/>
              </a:rPr>
              <a:t>1.Choosing the right kernel can be complex.</a:t>
            </a:r>
          </a:p>
          <a:p>
            <a:pPr algn="l">
              <a:lnSpc>
                <a:spcPts val="4171"/>
              </a:lnSpc>
            </a:pPr>
            <a:endParaRPr lang="en-US" sz="2979">
              <a:solidFill>
                <a:srgbClr val="000000"/>
              </a:solidFill>
              <a:latin typeface="Arimo"/>
            </a:endParaRPr>
          </a:p>
          <a:p>
            <a:pPr algn="l">
              <a:lnSpc>
                <a:spcPts val="4171"/>
              </a:lnSpc>
            </a:pPr>
            <a:endParaRPr lang="en-US" sz="2979">
              <a:solidFill>
                <a:srgbClr val="000000"/>
              </a:solidFill>
              <a:latin typeface="Arimo"/>
            </a:endParaRPr>
          </a:p>
          <a:p>
            <a:pPr algn="l">
              <a:lnSpc>
                <a:spcPts val="4171"/>
              </a:lnSpc>
            </a:pPr>
            <a:endParaRPr lang="en-US" sz="2979">
              <a:solidFill>
                <a:srgbClr val="000000"/>
              </a:solidFill>
              <a:latin typeface="Arimo"/>
            </a:endParaRPr>
          </a:p>
          <a:p>
            <a:pPr algn="ctr">
              <a:lnSpc>
                <a:spcPts val="4171"/>
              </a:lnSpc>
            </a:pPr>
            <a:endParaRPr lang="en-US" sz="2979">
              <a:solidFill>
                <a:srgbClr val="000000"/>
              </a:solidFill>
              <a:latin typeface="Arimo"/>
            </a:endParaRPr>
          </a:p>
        </p:txBody>
      </p:sp>
      <p:sp>
        <p:nvSpPr>
          <p:cNvPr id="4" name="Freeform 4"/>
          <p:cNvSpPr/>
          <p:nvPr/>
        </p:nvSpPr>
        <p:spPr>
          <a:xfrm>
            <a:off x="10639026" y="5143500"/>
            <a:ext cx="7648974" cy="5143500"/>
          </a:xfrm>
          <a:custGeom>
            <a:avLst/>
            <a:gdLst/>
            <a:ahLst/>
            <a:cxnLst/>
            <a:rect l="l" t="t" r="r" b="b"/>
            <a:pathLst>
              <a:path w="7648974" h="5143500">
                <a:moveTo>
                  <a:pt x="0" y="0"/>
                </a:moveTo>
                <a:lnTo>
                  <a:pt x="7648974" y="0"/>
                </a:lnTo>
                <a:lnTo>
                  <a:pt x="7648974" y="5143500"/>
                </a:lnTo>
                <a:lnTo>
                  <a:pt x="0" y="5143500"/>
                </a:lnTo>
                <a:lnTo>
                  <a:pt x="0" y="0"/>
                </a:lnTo>
                <a:close/>
              </a:path>
            </a:pathLst>
          </a:custGeom>
          <a:blipFill>
            <a:blip r:embed="rId2"/>
            <a:stretch>
              <a:fillRect l="-19179" r="-365"/>
            </a:stretch>
          </a:blipFill>
        </p:spPr>
        <p:txBody>
          <a:bodyPr/>
          <a:lstStyle/>
          <a:p>
            <a:endParaRPr lang="en-US"/>
          </a:p>
        </p:txBody>
      </p:sp>
      <p:sp>
        <p:nvSpPr>
          <p:cNvPr id="5" name="TextBox 5"/>
          <p:cNvSpPr txBox="1"/>
          <p:nvPr/>
        </p:nvSpPr>
        <p:spPr>
          <a:xfrm>
            <a:off x="326176" y="344804"/>
            <a:ext cx="10312850" cy="1205867"/>
          </a:xfrm>
          <a:prstGeom prst="rect">
            <a:avLst/>
          </a:prstGeom>
        </p:spPr>
        <p:txBody>
          <a:bodyPr lIns="0" tIns="0" rIns="0" bIns="0" rtlCol="0" anchor="t">
            <a:spAutoFit/>
          </a:bodyPr>
          <a:lstStyle/>
          <a:p>
            <a:pPr algn="l">
              <a:lnSpc>
                <a:spcPts val="9659"/>
              </a:lnSpc>
            </a:pPr>
            <a:r>
              <a:rPr lang="en-US" sz="6899">
                <a:solidFill>
                  <a:srgbClr val="000000"/>
                </a:solidFill>
                <a:latin typeface="Arimo Bold"/>
              </a:rPr>
              <a:t>Algorithms </a:t>
            </a:r>
          </a:p>
        </p:txBody>
      </p:sp>
      <p:grpSp>
        <p:nvGrpSpPr>
          <p:cNvPr id="6" name="Group 6"/>
          <p:cNvGrpSpPr/>
          <p:nvPr/>
        </p:nvGrpSpPr>
        <p:grpSpPr>
          <a:xfrm>
            <a:off x="326176" y="9258300"/>
            <a:ext cx="1241275" cy="928593"/>
            <a:chOff x="0" y="0"/>
            <a:chExt cx="326920" cy="244568"/>
          </a:xfrm>
        </p:grpSpPr>
        <p:sp>
          <p:nvSpPr>
            <p:cNvPr id="7" name="Freeform 7"/>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8" name="TextBox 8"/>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9" name="TextBox 9"/>
          <p:cNvSpPr txBox="1"/>
          <p:nvPr/>
        </p:nvSpPr>
        <p:spPr>
          <a:xfrm>
            <a:off x="645853" y="9212371"/>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82342" y="4738126"/>
            <a:ext cx="8893869" cy="7759901"/>
          </a:xfrm>
          <a:custGeom>
            <a:avLst/>
            <a:gdLst/>
            <a:ahLst/>
            <a:cxnLst/>
            <a:rect l="l" t="t" r="r" b="b"/>
            <a:pathLst>
              <a:path w="8893869" h="7759901">
                <a:moveTo>
                  <a:pt x="0" y="0"/>
                </a:moveTo>
                <a:lnTo>
                  <a:pt x="8893869" y="0"/>
                </a:lnTo>
                <a:lnTo>
                  <a:pt x="8893869" y="7759901"/>
                </a:lnTo>
                <a:lnTo>
                  <a:pt x="0" y="7759901"/>
                </a:lnTo>
                <a:lnTo>
                  <a:pt x="0" y="0"/>
                </a:lnTo>
                <a:close/>
              </a:path>
            </a:pathLst>
          </a:custGeom>
          <a:blipFill>
            <a:blip r:embed="rId2">
              <a:extLst>
                <a:ext uri="{96DAC541-7B7A-43D3-8B79-37D633B846F1}">
                  <asvg:svgBlip xmlns:asvg="http://schemas.microsoft.com/office/drawing/2016/SVG/main" r:embed="rId3"/>
                </a:ext>
              </a:extLst>
            </a:blip>
            <a:stretch>
              <a:fillRect/>
            </a:stretch>
          </a:blipFill>
          <a:ln w="38100" cap="sq">
            <a:solidFill>
              <a:srgbClr val="000000"/>
            </a:solidFill>
            <a:prstDash val="dash"/>
            <a:miter/>
          </a:ln>
        </p:spPr>
        <p:txBody>
          <a:bodyPr/>
          <a:lstStyle/>
          <a:p>
            <a:endParaRPr lang="en-US"/>
          </a:p>
        </p:txBody>
      </p:sp>
      <p:sp>
        <p:nvSpPr>
          <p:cNvPr id="3" name="Freeform 3"/>
          <p:cNvSpPr/>
          <p:nvPr/>
        </p:nvSpPr>
        <p:spPr>
          <a:xfrm>
            <a:off x="4482342" y="7465490"/>
            <a:ext cx="8893869" cy="44469"/>
          </a:xfrm>
          <a:custGeom>
            <a:avLst/>
            <a:gdLst/>
            <a:ahLst/>
            <a:cxnLst/>
            <a:rect l="l" t="t" r="r" b="b"/>
            <a:pathLst>
              <a:path w="8893869" h="44469">
                <a:moveTo>
                  <a:pt x="0" y="0"/>
                </a:moveTo>
                <a:lnTo>
                  <a:pt x="8893869" y="0"/>
                </a:lnTo>
                <a:lnTo>
                  <a:pt x="8893869" y="44469"/>
                </a:lnTo>
                <a:lnTo>
                  <a:pt x="0" y="44469"/>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000000"/>
            </a:solidFill>
            <a:prstDash val="dash"/>
            <a:miter/>
          </a:ln>
        </p:spPr>
        <p:txBody>
          <a:bodyPr/>
          <a:lstStyle/>
          <a:p>
            <a:endParaRPr lang="en-US"/>
          </a:p>
        </p:txBody>
      </p:sp>
      <p:sp>
        <p:nvSpPr>
          <p:cNvPr id="4" name="Freeform 4"/>
          <p:cNvSpPr/>
          <p:nvPr/>
        </p:nvSpPr>
        <p:spPr>
          <a:xfrm>
            <a:off x="4482342" y="10242531"/>
            <a:ext cx="8893869" cy="44469"/>
          </a:xfrm>
          <a:custGeom>
            <a:avLst/>
            <a:gdLst/>
            <a:ahLst/>
            <a:cxnLst/>
            <a:rect l="l" t="t" r="r" b="b"/>
            <a:pathLst>
              <a:path w="8893869" h="44469">
                <a:moveTo>
                  <a:pt x="0" y="0"/>
                </a:moveTo>
                <a:lnTo>
                  <a:pt x="8893869" y="0"/>
                </a:lnTo>
                <a:lnTo>
                  <a:pt x="8893869" y="44469"/>
                </a:lnTo>
                <a:lnTo>
                  <a:pt x="0" y="44469"/>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000000"/>
            </a:solidFill>
            <a:prstDash val="dash"/>
            <a:miter/>
          </a:ln>
        </p:spPr>
        <p:txBody>
          <a:bodyPr/>
          <a:lstStyle/>
          <a:p>
            <a:endParaRPr lang="en-US"/>
          </a:p>
        </p:txBody>
      </p:sp>
      <p:sp>
        <p:nvSpPr>
          <p:cNvPr id="5" name="Freeform 5"/>
          <p:cNvSpPr/>
          <p:nvPr/>
        </p:nvSpPr>
        <p:spPr>
          <a:xfrm>
            <a:off x="0" y="0"/>
            <a:ext cx="5547075" cy="4738126"/>
          </a:xfrm>
          <a:custGeom>
            <a:avLst/>
            <a:gdLst/>
            <a:ahLst/>
            <a:cxnLst/>
            <a:rect l="l" t="t" r="r" b="b"/>
            <a:pathLst>
              <a:path w="5547075" h="4738126">
                <a:moveTo>
                  <a:pt x="0" y="0"/>
                </a:moveTo>
                <a:lnTo>
                  <a:pt x="5547075" y="0"/>
                </a:lnTo>
                <a:lnTo>
                  <a:pt x="5547075" y="4738126"/>
                </a:lnTo>
                <a:lnTo>
                  <a:pt x="0" y="4738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6155628" y="4652327"/>
            <a:ext cx="146101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SVM</a:t>
            </a:r>
          </a:p>
        </p:txBody>
      </p:sp>
      <p:sp>
        <p:nvSpPr>
          <p:cNvPr id="7" name="TextBox 7"/>
          <p:cNvSpPr txBox="1"/>
          <p:nvPr/>
        </p:nvSpPr>
        <p:spPr>
          <a:xfrm>
            <a:off x="8680421" y="4686207"/>
            <a:ext cx="4944646" cy="819335"/>
          </a:xfrm>
          <a:prstGeom prst="rect">
            <a:avLst/>
          </a:prstGeom>
        </p:spPr>
        <p:txBody>
          <a:bodyPr lIns="0" tIns="0" rIns="0" bIns="0" rtlCol="0" anchor="t">
            <a:spAutoFit/>
          </a:bodyPr>
          <a:lstStyle/>
          <a:p>
            <a:pPr algn="ctr">
              <a:lnSpc>
                <a:spcPts val="6657"/>
              </a:lnSpc>
            </a:pPr>
            <a:r>
              <a:rPr lang="en-US" sz="4755">
                <a:solidFill>
                  <a:srgbClr val="000000"/>
                </a:solidFill>
                <a:latin typeface="Canva Sans Bold"/>
              </a:rPr>
              <a:t>Random forest</a:t>
            </a:r>
          </a:p>
        </p:txBody>
      </p:sp>
      <p:sp>
        <p:nvSpPr>
          <p:cNvPr id="8" name="TextBox 8"/>
          <p:cNvSpPr txBox="1"/>
          <p:nvPr/>
        </p:nvSpPr>
        <p:spPr>
          <a:xfrm>
            <a:off x="4697065" y="5735373"/>
            <a:ext cx="4446935" cy="1438916"/>
          </a:xfrm>
          <a:prstGeom prst="rect">
            <a:avLst/>
          </a:prstGeom>
        </p:spPr>
        <p:txBody>
          <a:bodyPr lIns="0" tIns="0" rIns="0" bIns="0" rtlCol="0" anchor="t">
            <a:spAutoFit/>
          </a:bodyPr>
          <a:lstStyle/>
          <a:p>
            <a:pPr algn="l">
              <a:lnSpc>
                <a:spcPts val="5739"/>
              </a:lnSpc>
              <a:spcBef>
                <a:spcPct val="0"/>
              </a:spcBef>
            </a:pPr>
            <a:r>
              <a:rPr lang="en-US" sz="4099">
                <a:solidFill>
                  <a:srgbClr val="2D2F3B"/>
                </a:solidFill>
                <a:latin typeface="Arimo"/>
              </a:rPr>
              <a:t>4hours taking in training model.</a:t>
            </a:r>
          </a:p>
        </p:txBody>
      </p:sp>
      <p:sp>
        <p:nvSpPr>
          <p:cNvPr id="9" name="TextBox 9"/>
          <p:cNvSpPr txBox="1"/>
          <p:nvPr/>
        </p:nvSpPr>
        <p:spPr>
          <a:xfrm>
            <a:off x="9144000" y="5735373"/>
            <a:ext cx="4446935" cy="1438916"/>
          </a:xfrm>
          <a:prstGeom prst="rect">
            <a:avLst/>
          </a:prstGeom>
        </p:spPr>
        <p:txBody>
          <a:bodyPr lIns="0" tIns="0" rIns="0" bIns="0" rtlCol="0" anchor="t">
            <a:spAutoFit/>
          </a:bodyPr>
          <a:lstStyle/>
          <a:p>
            <a:pPr algn="l">
              <a:lnSpc>
                <a:spcPts val="5739"/>
              </a:lnSpc>
              <a:spcBef>
                <a:spcPct val="0"/>
              </a:spcBef>
            </a:pPr>
            <a:r>
              <a:rPr lang="en-US" sz="4099">
                <a:solidFill>
                  <a:srgbClr val="2D2F3B"/>
                </a:solidFill>
                <a:latin typeface="Arimo"/>
              </a:rPr>
              <a:t>66 minutes taking to training model.</a:t>
            </a:r>
          </a:p>
        </p:txBody>
      </p:sp>
      <p:sp>
        <p:nvSpPr>
          <p:cNvPr id="10" name="TextBox 10"/>
          <p:cNvSpPr txBox="1"/>
          <p:nvPr/>
        </p:nvSpPr>
        <p:spPr>
          <a:xfrm>
            <a:off x="8794086" y="8212944"/>
            <a:ext cx="4582126" cy="71501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Arimo"/>
              </a:rPr>
              <a:t>Accuracy:0.98109</a:t>
            </a:r>
          </a:p>
        </p:txBody>
      </p:sp>
      <p:sp>
        <p:nvSpPr>
          <p:cNvPr id="11" name="TextBox 11"/>
          <p:cNvSpPr txBox="1"/>
          <p:nvPr/>
        </p:nvSpPr>
        <p:spPr>
          <a:xfrm>
            <a:off x="0" y="2482540"/>
            <a:ext cx="3140811" cy="906151"/>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Arimo Bold"/>
              </a:rPr>
              <a:t>Accuracy</a:t>
            </a:r>
          </a:p>
        </p:txBody>
      </p:sp>
      <p:sp>
        <p:nvSpPr>
          <p:cNvPr id="12" name="TextBox 12"/>
          <p:cNvSpPr txBox="1"/>
          <p:nvPr/>
        </p:nvSpPr>
        <p:spPr>
          <a:xfrm>
            <a:off x="-1462685" y="122549"/>
            <a:ext cx="5547075" cy="906151"/>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Arimo Bold"/>
              </a:rPr>
              <a:t>Time</a:t>
            </a:r>
          </a:p>
        </p:txBody>
      </p:sp>
      <p:sp>
        <p:nvSpPr>
          <p:cNvPr id="13" name="TextBox 13"/>
          <p:cNvSpPr txBox="1"/>
          <p:nvPr/>
        </p:nvSpPr>
        <p:spPr>
          <a:xfrm>
            <a:off x="4365623" y="8212944"/>
            <a:ext cx="4314798" cy="71501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Arimo"/>
              </a:rPr>
              <a:t>Accuracy:0.9823</a:t>
            </a:r>
          </a:p>
        </p:txBody>
      </p:sp>
      <p:grpSp>
        <p:nvGrpSpPr>
          <p:cNvPr id="14" name="Group 14"/>
          <p:cNvGrpSpPr/>
          <p:nvPr/>
        </p:nvGrpSpPr>
        <p:grpSpPr>
          <a:xfrm>
            <a:off x="40755" y="9358407"/>
            <a:ext cx="1241275" cy="928593"/>
            <a:chOff x="0" y="0"/>
            <a:chExt cx="326920" cy="244568"/>
          </a:xfrm>
        </p:grpSpPr>
        <p:sp>
          <p:nvSpPr>
            <p:cNvPr id="15" name="Freeform 1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16" name="TextBox 1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17" name="TextBox 17"/>
          <p:cNvSpPr txBox="1"/>
          <p:nvPr/>
        </p:nvSpPr>
        <p:spPr>
          <a:xfrm>
            <a:off x="294084" y="9291134"/>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91" y="2481968"/>
            <a:ext cx="18288000" cy="5747886"/>
          </a:xfrm>
          <a:custGeom>
            <a:avLst/>
            <a:gdLst/>
            <a:ahLst/>
            <a:cxnLst/>
            <a:rect l="l" t="t" r="r" b="b"/>
            <a:pathLst>
              <a:path w="18288000" h="5747886">
                <a:moveTo>
                  <a:pt x="0" y="0"/>
                </a:moveTo>
                <a:lnTo>
                  <a:pt x="18288000" y="0"/>
                </a:lnTo>
                <a:lnTo>
                  <a:pt x="18288000" y="5747886"/>
                </a:lnTo>
                <a:lnTo>
                  <a:pt x="0" y="5747886"/>
                </a:lnTo>
                <a:lnTo>
                  <a:pt x="0" y="0"/>
                </a:lnTo>
                <a:close/>
              </a:path>
            </a:pathLst>
          </a:custGeom>
          <a:blipFill>
            <a:blip r:embed="rId2"/>
            <a:stretch>
              <a:fillRect l="-1339" t="-12739" r="-1339" b="-3184"/>
            </a:stretch>
          </a:blipFill>
        </p:spPr>
        <p:txBody>
          <a:bodyPr/>
          <a:lstStyle/>
          <a:p>
            <a:endParaRPr lang="en-US"/>
          </a:p>
        </p:txBody>
      </p:sp>
      <p:grpSp>
        <p:nvGrpSpPr>
          <p:cNvPr id="3" name="Group 3"/>
          <p:cNvGrpSpPr/>
          <p:nvPr/>
        </p:nvGrpSpPr>
        <p:grpSpPr>
          <a:xfrm>
            <a:off x="524457" y="9258300"/>
            <a:ext cx="1241275" cy="928593"/>
            <a:chOff x="0" y="0"/>
            <a:chExt cx="326920" cy="244568"/>
          </a:xfrm>
        </p:grpSpPr>
        <p:sp>
          <p:nvSpPr>
            <p:cNvPr id="4" name="Freeform 4"/>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5" name="TextBox 5"/>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a:off x="4544460" y="3838090"/>
            <a:ext cx="3600947" cy="816215"/>
          </a:xfrm>
          <a:custGeom>
            <a:avLst/>
            <a:gdLst/>
            <a:ahLst/>
            <a:cxnLst/>
            <a:rect l="l" t="t" r="r" b="b"/>
            <a:pathLst>
              <a:path w="3600947" h="816215">
                <a:moveTo>
                  <a:pt x="0" y="0"/>
                </a:moveTo>
                <a:lnTo>
                  <a:pt x="3600947" y="0"/>
                </a:lnTo>
                <a:lnTo>
                  <a:pt x="3600947" y="816215"/>
                </a:lnTo>
                <a:lnTo>
                  <a:pt x="0" y="816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777787" y="9212371"/>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 y="5905397"/>
            <a:ext cx="18211800" cy="5482596"/>
          </a:xfrm>
          <a:prstGeom prst="rect">
            <a:avLst/>
          </a:prstGeom>
        </p:spPr>
        <p:txBody>
          <a:bodyPr lIns="0" tIns="0" rIns="0" bIns="0" rtlCol="0" anchor="t">
            <a:spAutoFit/>
          </a:bodyPr>
          <a:lstStyle/>
          <a:p>
            <a:pPr algn="l">
              <a:lnSpc>
                <a:spcPts val="5459"/>
              </a:lnSpc>
            </a:pPr>
            <a:r>
              <a:rPr lang="en-US" sz="3899">
                <a:solidFill>
                  <a:srgbClr val="000000"/>
                </a:solidFill>
                <a:latin typeface="Arimo Bold"/>
              </a:rPr>
              <a:t>A machine learning dataset is a collection of data that is used to train the model. A dataset acts as an example to teach the machine learning algorithm how to make predictions dataset as "a collection of data that is treated as a single unit by a computer". This means</a:t>
            </a:r>
          </a:p>
          <a:p>
            <a:pPr algn="l">
              <a:lnSpc>
                <a:spcPts val="5459"/>
              </a:lnSpc>
            </a:pPr>
            <a:r>
              <a:rPr lang="en-US" sz="3899">
                <a:solidFill>
                  <a:srgbClr val="000000"/>
                </a:solidFill>
                <a:latin typeface="Arimo Bold"/>
              </a:rPr>
              <a:t>With the goal of finding predictable pattern inside the whole data set.</a:t>
            </a:r>
          </a:p>
          <a:p>
            <a:pPr algn="l">
              <a:lnSpc>
                <a:spcPts val="5459"/>
              </a:lnSpc>
            </a:pPr>
            <a:endParaRPr lang="en-US" sz="3899">
              <a:solidFill>
                <a:srgbClr val="000000"/>
              </a:solidFill>
              <a:latin typeface="Arimo Bold"/>
            </a:endParaRPr>
          </a:p>
          <a:p>
            <a:pPr algn="l">
              <a:lnSpc>
                <a:spcPts val="5459"/>
              </a:lnSpc>
            </a:pPr>
            <a:endParaRPr lang="en-US" sz="3899">
              <a:solidFill>
                <a:srgbClr val="000000"/>
              </a:solidFill>
              <a:latin typeface="Arimo Bold"/>
            </a:endParaRPr>
          </a:p>
          <a:p>
            <a:pPr algn="l">
              <a:lnSpc>
                <a:spcPts val="5459"/>
              </a:lnSpc>
              <a:spcBef>
                <a:spcPct val="0"/>
              </a:spcBef>
            </a:pPr>
            <a:endParaRPr lang="en-US" sz="3899">
              <a:solidFill>
                <a:srgbClr val="000000"/>
              </a:solidFill>
              <a:latin typeface="Arimo Bold"/>
            </a:endParaRPr>
          </a:p>
        </p:txBody>
      </p:sp>
      <p:grpSp>
        <p:nvGrpSpPr>
          <p:cNvPr id="3" name="Group 3"/>
          <p:cNvGrpSpPr/>
          <p:nvPr/>
        </p:nvGrpSpPr>
        <p:grpSpPr>
          <a:xfrm>
            <a:off x="749666" y="9189929"/>
            <a:ext cx="1241275" cy="928593"/>
            <a:chOff x="0" y="0"/>
            <a:chExt cx="326920" cy="244568"/>
          </a:xfrm>
        </p:grpSpPr>
        <p:sp>
          <p:nvSpPr>
            <p:cNvPr id="4" name="Freeform 4"/>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5" name="TextBox 5"/>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a:off x="5246743" y="0"/>
            <a:ext cx="6162410" cy="6000647"/>
          </a:xfrm>
          <a:custGeom>
            <a:avLst/>
            <a:gdLst/>
            <a:ahLst/>
            <a:cxnLst/>
            <a:rect l="l" t="t" r="r" b="b"/>
            <a:pathLst>
              <a:path w="6162410" h="6000647">
                <a:moveTo>
                  <a:pt x="0" y="0"/>
                </a:moveTo>
                <a:lnTo>
                  <a:pt x="6162410" y="0"/>
                </a:lnTo>
                <a:lnTo>
                  <a:pt x="6162410" y="6000647"/>
                </a:lnTo>
                <a:lnTo>
                  <a:pt x="0" y="60006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524457" y="866775"/>
            <a:ext cx="8442115" cy="1205867"/>
          </a:xfrm>
          <a:prstGeom prst="rect">
            <a:avLst/>
          </a:prstGeom>
        </p:spPr>
        <p:txBody>
          <a:bodyPr lIns="0" tIns="0" rIns="0" bIns="0" rtlCol="0" anchor="t">
            <a:spAutoFit/>
          </a:bodyPr>
          <a:lstStyle/>
          <a:p>
            <a:pPr algn="l">
              <a:lnSpc>
                <a:spcPts val="9659"/>
              </a:lnSpc>
            </a:pPr>
            <a:r>
              <a:rPr lang="en-US" sz="6899">
                <a:solidFill>
                  <a:srgbClr val="000000"/>
                </a:solidFill>
                <a:latin typeface="Arimo Bold"/>
              </a:rPr>
              <a:t>Data set </a:t>
            </a:r>
          </a:p>
        </p:txBody>
      </p:sp>
      <p:sp>
        <p:nvSpPr>
          <p:cNvPr id="8" name="TextBox 8"/>
          <p:cNvSpPr txBox="1"/>
          <p:nvPr/>
        </p:nvSpPr>
        <p:spPr>
          <a:xfrm>
            <a:off x="1003693" y="9144000"/>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042195" cy="10287000"/>
          </a:xfrm>
          <a:custGeom>
            <a:avLst/>
            <a:gdLst/>
            <a:ahLst/>
            <a:cxnLst/>
            <a:rect l="l" t="t" r="r" b="b"/>
            <a:pathLst>
              <a:path w="19042195" h="10287000">
                <a:moveTo>
                  <a:pt x="0" y="0"/>
                </a:moveTo>
                <a:lnTo>
                  <a:pt x="19042195" y="0"/>
                </a:lnTo>
                <a:lnTo>
                  <a:pt x="19042195" y="10287000"/>
                </a:lnTo>
                <a:lnTo>
                  <a:pt x="0" y="10287000"/>
                </a:lnTo>
                <a:lnTo>
                  <a:pt x="0" y="0"/>
                </a:lnTo>
                <a:close/>
              </a:path>
            </a:pathLst>
          </a:custGeom>
          <a:blipFill>
            <a:blip r:embed="rId2"/>
            <a:stretch>
              <a:fillRect l="-110" r="-15008" b="-9300"/>
            </a:stretch>
          </a:blipFill>
        </p:spPr>
        <p:txBody>
          <a:bodyPr/>
          <a:lstStyle/>
          <a:p>
            <a:endParaRPr lang="en-US"/>
          </a:p>
        </p:txBody>
      </p:sp>
      <p:sp>
        <p:nvSpPr>
          <p:cNvPr id="3" name="TextBox 3"/>
          <p:cNvSpPr txBox="1"/>
          <p:nvPr/>
        </p:nvSpPr>
        <p:spPr>
          <a:xfrm>
            <a:off x="250146" y="1676416"/>
            <a:ext cx="14685407" cy="715016"/>
          </a:xfrm>
          <a:prstGeom prst="rect">
            <a:avLst/>
          </a:prstGeom>
        </p:spPr>
        <p:txBody>
          <a:bodyPr lIns="0" tIns="0" rIns="0" bIns="0" rtlCol="0" anchor="t">
            <a:spAutoFit/>
          </a:bodyPr>
          <a:lstStyle/>
          <a:p>
            <a:pPr algn="l">
              <a:lnSpc>
                <a:spcPts val="5739"/>
              </a:lnSpc>
              <a:spcBef>
                <a:spcPct val="0"/>
              </a:spcBef>
            </a:pPr>
            <a:r>
              <a:rPr lang="en-US" sz="4099">
                <a:solidFill>
                  <a:srgbClr val="000000"/>
                </a:solidFill>
                <a:latin typeface="Arimo Bold"/>
              </a:rPr>
              <a:t>1.we use190k+ Spam | Ham Email Dataset for Classification</a:t>
            </a:r>
          </a:p>
        </p:txBody>
      </p:sp>
      <p:sp>
        <p:nvSpPr>
          <p:cNvPr id="4" name="TextBox 4"/>
          <p:cNvSpPr txBox="1"/>
          <p:nvPr/>
        </p:nvSpPr>
        <p:spPr>
          <a:xfrm>
            <a:off x="0" y="445132"/>
            <a:ext cx="10725031" cy="1024262"/>
          </a:xfrm>
          <a:prstGeom prst="rect">
            <a:avLst/>
          </a:prstGeom>
        </p:spPr>
        <p:txBody>
          <a:bodyPr lIns="0" tIns="0" rIns="0" bIns="0" rtlCol="0" anchor="t">
            <a:spAutoFit/>
          </a:bodyPr>
          <a:lstStyle/>
          <a:p>
            <a:pPr algn="ctr">
              <a:lnSpc>
                <a:spcPts val="8119"/>
              </a:lnSpc>
              <a:spcBef>
                <a:spcPct val="0"/>
              </a:spcBef>
            </a:pPr>
            <a:r>
              <a:rPr lang="en-US" sz="5799">
                <a:solidFill>
                  <a:srgbClr val="000000"/>
                </a:solidFill>
                <a:latin typeface="Arimo Bold"/>
              </a:rPr>
              <a:t>some data set we search for it </a:t>
            </a:r>
          </a:p>
        </p:txBody>
      </p:sp>
      <p:sp>
        <p:nvSpPr>
          <p:cNvPr id="5" name="TextBox 5"/>
          <p:cNvSpPr txBox="1"/>
          <p:nvPr/>
        </p:nvSpPr>
        <p:spPr>
          <a:xfrm>
            <a:off x="250146" y="3123559"/>
            <a:ext cx="6294437" cy="715016"/>
          </a:xfrm>
          <a:prstGeom prst="rect">
            <a:avLst/>
          </a:prstGeom>
        </p:spPr>
        <p:txBody>
          <a:bodyPr lIns="0" tIns="0" rIns="0" bIns="0" rtlCol="0" anchor="t">
            <a:spAutoFit/>
          </a:bodyPr>
          <a:lstStyle/>
          <a:p>
            <a:pPr algn="l">
              <a:lnSpc>
                <a:spcPts val="5739"/>
              </a:lnSpc>
              <a:spcBef>
                <a:spcPct val="0"/>
              </a:spcBef>
            </a:pPr>
            <a:r>
              <a:rPr lang="en-US" sz="4099">
                <a:solidFill>
                  <a:srgbClr val="000000"/>
                </a:solidFill>
                <a:latin typeface="Arimo Bold"/>
              </a:rPr>
              <a:t>2.Ling-spam dataset</a:t>
            </a:r>
          </a:p>
        </p:txBody>
      </p:sp>
      <p:sp>
        <p:nvSpPr>
          <p:cNvPr id="6" name="TextBox 6"/>
          <p:cNvSpPr txBox="1"/>
          <p:nvPr/>
        </p:nvSpPr>
        <p:spPr>
          <a:xfrm>
            <a:off x="250146" y="4048125"/>
            <a:ext cx="7553176" cy="715016"/>
          </a:xfrm>
          <a:prstGeom prst="rect">
            <a:avLst/>
          </a:prstGeom>
        </p:spPr>
        <p:txBody>
          <a:bodyPr lIns="0" tIns="0" rIns="0" bIns="0" rtlCol="0" anchor="t">
            <a:spAutoFit/>
          </a:bodyPr>
          <a:lstStyle/>
          <a:p>
            <a:pPr algn="l">
              <a:lnSpc>
                <a:spcPts val="5739"/>
              </a:lnSpc>
              <a:spcBef>
                <a:spcPct val="0"/>
              </a:spcBef>
            </a:pPr>
            <a:r>
              <a:rPr lang="en-US" sz="4099">
                <a:solidFill>
                  <a:srgbClr val="000000"/>
                </a:solidFill>
                <a:latin typeface="Arimo Bold"/>
              </a:rPr>
              <a:t>3.Spam text messages dataset</a:t>
            </a:r>
          </a:p>
        </p:txBody>
      </p:sp>
      <p:sp>
        <p:nvSpPr>
          <p:cNvPr id="7" name="TextBox 7"/>
          <p:cNvSpPr txBox="1"/>
          <p:nvPr/>
        </p:nvSpPr>
        <p:spPr>
          <a:xfrm>
            <a:off x="250146" y="5048250"/>
            <a:ext cx="4196655" cy="715016"/>
          </a:xfrm>
          <a:prstGeom prst="rect">
            <a:avLst/>
          </a:prstGeom>
        </p:spPr>
        <p:txBody>
          <a:bodyPr lIns="0" tIns="0" rIns="0" bIns="0" rtlCol="0" anchor="t">
            <a:spAutoFit/>
          </a:bodyPr>
          <a:lstStyle/>
          <a:p>
            <a:pPr algn="l">
              <a:lnSpc>
                <a:spcPts val="5739"/>
              </a:lnSpc>
              <a:spcBef>
                <a:spcPct val="0"/>
              </a:spcBef>
            </a:pPr>
            <a:r>
              <a:rPr lang="en-US" sz="4099">
                <a:solidFill>
                  <a:srgbClr val="000000"/>
                </a:solidFill>
                <a:latin typeface="Arimo Bold"/>
              </a:rPr>
              <a:t>4.Spam assassin</a:t>
            </a:r>
          </a:p>
        </p:txBody>
      </p:sp>
      <p:sp>
        <p:nvSpPr>
          <p:cNvPr id="8" name="TextBox 8"/>
          <p:cNvSpPr txBox="1"/>
          <p:nvPr/>
        </p:nvSpPr>
        <p:spPr>
          <a:xfrm>
            <a:off x="250146" y="8335016"/>
            <a:ext cx="16891635" cy="1510175"/>
          </a:xfrm>
          <a:prstGeom prst="rect">
            <a:avLst/>
          </a:prstGeom>
        </p:spPr>
        <p:txBody>
          <a:bodyPr lIns="0" tIns="0" rIns="0" bIns="0" rtlCol="0" anchor="t">
            <a:spAutoFit/>
          </a:bodyPr>
          <a:lstStyle/>
          <a:p>
            <a:pPr algn="l">
              <a:lnSpc>
                <a:spcPts val="6221"/>
              </a:lnSpc>
            </a:pPr>
            <a:r>
              <a:rPr lang="en-US" sz="4444">
                <a:solidFill>
                  <a:srgbClr val="000000"/>
                </a:solidFill>
                <a:latin typeface="Arimo Bold"/>
              </a:rPr>
              <a:t>why use 190k+Spam | Ham Email Dataset for Classification.csv</a:t>
            </a:r>
          </a:p>
          <a:p>
            <a:pPr algn="l">
              <a:lnSpc>
                <a:spcPts val="5802"/>
              </a:lnSpc>
              <a:spcBef>
                <a:spcPct val="0"/>
              </a:spcBef>
            </a:pPr>
            <a:r>
              <a:rPr lang="en-US" sz="4144">
                <a:solidFill>
                  <a:srgbClr val="000000"/>
                </a:solidFill>
                <a:latin typeface="Arimo Bold"/>
              </a:rPr>
              <a:t>Because the project needs big dataset, and its the biggest one</a:t>
            </a:r>
          </a:p>
        </p:txBody>
      </p:sp>
      <p:grpSp>
        <p:nvGrpSpPr>
          <p:cNvPr id="9" name="Group 9"/>
          <p:cNvGrpSpPr/>
          <p:nvPr/>
        </p:nvGrpSpPr>
        <p:grpSpPr>
          <a:xfrm>
            <a:off x="17008625" y="9358407"/>
            <a:ext cx="1241275" cy="928593"/>
            <a:chOff x="0" y="0"/>
            <a:chExt cx="326920" cy="244568"/>
          </a:xfrm>
        </p:grpSpPr>
        <p:sp>
          <p:nvSpPr>
            <p:cNvPr id="10" name="Freeform 10"/>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11" name="TextBox 11"/>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12" name="TextBox 12"/>
          <p:cNvSpPr txBox="1"/>
          <p:nvPr/>
        </p:nvSpPr>
        <p:spPr>
          <a:xfrm>
            <a:off x="17259300" y="9212371"/>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424" y="1389939"/>
            <a:ext cx="10614526" cy="3940634"/>
          </a:xfrm>
          <a:custGeom>
            <a:avLst/>
            <a:gdLst/>
            <a:ahLst/>
            <a:cxnLst/>
            <a:rect l="l" t="t" r="r" b="b"/>
            <a:pathLst>
              <a:path w="10614526" h="3940634">
                <a:moveTo>
                  <a:pt x="0" y="0"/>
                </a:moveTo>
                <a:lnTo>
                  <a:pt x="10614526" y="0"/>
                </a:lnTo>
                <a:lnTo>
                  <a:pt x="10614526" y="3940635"/>
                </a:lnTo>
                <a:lnTo>
                  <a:pt x="0" y="3940635"/>
                </a:lnTo>
                <a:lnTo>
                  <a:pt x="0" y="0"/>
                </a:lnTo>
                <a:close/>
              </a:path>
            </a:pathLst>
          </a:custGeom>
          <a:blipFill>
            <a:blip r:embed="rId2"/>
            <a:stretch>
              <a:fillRect l="-2784" r="-2784"/>
            </a:stretch>
          </a:blipFill>
        </p:spPr>
        <p:txBody>
          <a:bodyPr/>
          <a:lstStyle/>
          <a:p>
            <a:endParaRPr lang="en-US"/>
          </a:p>
        </p:txBody>
      </p:sp>
      <p:sp>
        <p:nvSpPr>
          <p:cNvPr id="3" name="TextBox 3"/>
          <p:cNvSpPr txBox="1"/>
          <p:nvPr/>
        </p:nvSpPr>
        <p:spPr>
          <a:xfrm>
            <a:off x="117414" y="12229"/>
            <a:ext cx="10312850" cy="1205867"/>
          </a:xfrm>
          <a:prstGeom prst="rect">
            <a:avLst/>
          </a:prstGeom>
        </p:spPr>
        <p:txBody>
          <a:bodyPr lIns="0" tIns="0" rIns="0" bIns="0" rtlCol="0" anchor="t">
            <a:spAutoFit/>
          </a:bodyPr>
          <a:lstStyle/>
          <a:p>
            <a:pPr algn="l">
              <a:lnSpc>
                <a:spcPts val="9659"/>
              </a:lnSpc>
            </a:pPr>
            <a:r>
              <a:rPr lang="en-US" sz="6899">
                <a:solidFill>
                  <a:srgbClr val="000000"/>
                </a:solidFill>
                <a:latin typeface="Arimo Bold"/>
              </a:rPr>
              <a:t>Description of Data set </a:t>
            </a:r>
          </a:p>
        </p:txBody>
      </p:sp>
      <p:sp>
        <p:nvSpPr>
          <p:cNvPr id="4" name="TextBox 4"/>
          <p:cNvSpPr txBox="1"/>
          <p:nvPr/>
        </p:nvSpPr>
        <p:spPr>
          <a:xfrm>
            <a:off x="139709" y="5733301"/>
            <a:ext cx="18008582" cy="3043561"/>
          </a:xfrm>
          <a:prstGeom prst="rect">
            <a:avLst/>
          </a:prstGeom>
        </p:spPr>
        <p:txBody>
          <a:bodyPr lIns="0" tIns="0" rIns="0" bIns="0" rtlCol="0" anchor="t">
            <a:spAutoFit/>
          </a:bodyPr>
          <a:lstStyle/>
          <a:p>
            <a:pPr algn="l">
              <a:lnSpc>
                <a:spcPts val="6019"/>
              </a:lnSpc>
            </a:pPr>
            <a:r>
              <a:rPr lang="en-US" sz="4299">
                <a:solidFill>
                  <a:srgbClr val="000000"/>
                </a:solidFill>
                <a:latin typeface="Arimo Bold"/>
              </a:rPr>
              <a:t>Spam email percentage in the dataset =47%</a:t>
            </a:r>
          </a:p>
          <a:p>
            <a:pPr algn="l">
              <a:lnSpc>
                <a:spcPts val="6019"/>
              </a:lnSpc>
            </a:pPr>
            <a:r>
              <a:rPr lang="en-US" sz="4299">
                <a:solidFill>
                  <a:srgbClr val="000000"/>
                </a:solidFill>
                <a:latin typeface="Arimo Bold"/>
              </a:rPr>
              <a:t>Ham email percentage in the dataset =53%</a:t>
            </a:r>
          </a:p>
          <a:p>
            <a:pPr algn="l">
              <a:lnSpc>
                <a:spcPts val="6019"/>
              </a:lnSpc>
              <a:spcBef>
                <a:spcPct val="0"/>
              </a:spcBef>
            </a:pPr>
            <a:r>
              <a:rPr lang="en-US" sz="4299">
                <a:solidFill>
                  <a:srgbClr val="000000"/>
                </a:solidFill>
                <a:latin typeface="Arimo Bold"/>
              </a:rPr>
              <a:t>The dataset consist of 193849 text message from UCI Machine learning repository.</a:t>
            </a:r>
          </a:p>
        </p:txBody>
      </p:sp>
      <p:grpSp>
        <p:nvGrpSpPr>
          <p:cNvPr id="5" name="Group 5"/>
          <p:cNvGrpSpPr/>
          <p:nvPr/>
        </p:nvGrpSpPr>
        <p:grpSpPr>
          <a:xfrm>
            <a:off x="392523" y="9258300"/>
            <a:ext cx="1241275" cy="928593"/>
            <a:chOff x="0" y="0"/>
            <a:chExt cx="326920" cy="244568"/>
          </a:xfrm>
        </p:grpSpPr>
        <p:sp>
          <p:nvSpPr>
            <p:cNvPr id="6" name="Freeform 6"/>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7" name="TextBox 7"/>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8" name="TextBox 8"/>
          <p:cNvSpPr txBox="1"/>
          <p:nvPr/>
        </p:nvSpPr>
        <p:spPr>
          <a:xfrm>
            <a:off x="658173" y="9144000"/>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 y="2125099"/>
            <a:ext cx="18288000" cy="5747886"/>
          </a:xfrm>
          <a:custGeom>
            <a:avLst/>
            <a:gdLst/>
            <a:ahLst/>
            <a:cxnLst/>
            <a:rect l="l" t="t" r="r" b="b"/>
            <a:pathLst>
              <a:path w="18288000" h="5747886">
                <a:moveTo>
                  <a:pt x="0" y="0"/>
                </a:moveTo>
                <a:lnTo>
                  <a:pt x="18288000" y="0"/>
                </a:lnTo>
                <a:lnTo>
                  <a:pt x="18288000" y="5747886"/>
                </a:lnTo>
                <a:lnTo>
                  <a:pt x="0" y="5747886"/>
                </a:lnTo>
                <a:lnTo>
                  <a:pt x="0" y="0"/>
                </a:lnTo>
                <a:close/>
              </a:path>
            </a:pathLst>
          </a:custGeom>
          <a:blipFill>
            <a:blip r:embed="rId2"/>
            <a:stretch>
              <a:fillRect l="-1339" t="-12739" r="-1339" b="-3184"/>
            </a:stretch>
          </a:blipFill>
        </p:spPr>
        <p:txBody>
          <a:bodyPr/>
          <a:lstStyle/>
          <a:p>
            <a:endParaRPr lang="en-US"/>
          </a:p>
        </p:txBody>
      </p:sp>
      <p:sp>
        <p:nvSpPr>
          <p:cNvPr id="3" name="Freeform 3"/>
          <p:cNvSpPr/>
          <p:nvPr/>
        </p:nvSpPr>
        <p:spPr>
          <a:xfrm>
            <a:off x="4762905" y="4418387"/>
            <a:ext cx="3258968" cy="738699"/>
          </a:xfrm>
          <a:custGeom>
            <a:avLst/>
            <a:gdLst/>
            <a:ahLst/>
            <a:cxnLst/>
            <a:rect l="l" t="t" r="r" b="b"/>
            <a:pathLst>
              <a:path w="3258968" h="738699">
                <a:moveTo>
                  <a:pt x="0" y="0"/>
                </a:moveTo>
                <a:lnTo>
                  <a:pt x="3258968" y="0"/>
                </a:lnTo>
                <a:lnTo>
                  <a:pt x="3258968" y="738700"/>
                </a:lnTo>
                <a:lnTo>
                  <a:pt x="0" y="73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2" y="8977832"/>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661392" y="9000273"/>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58407"/>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297070" y="44830"/>
            <a:ext cx="17693860" cy="9213470"/>
          </a:xfrm>
          <a:custGeom>
            <a:avLst/>
            <a:gdLst/>
            <a:ahLst/>
            <a:cxnLst/>
            <a:rect l="l" t="t" r="r" b="b"/>
            <a:pathLst>
              <a:path w="17693860" h="9213470">
                <a:moveTo>
                  <a:pt x="0" y="0"/>
                </a:moveTo>
                <a:lnTo>
                  <a:pt x="17693860" y="0"/>
                </a:lnTo>
                <a:lnTo>
                  <a:pt x="17693860" y="9213470"/>
                </a:lnTo>
                <a:lnTo>
                  <a:pt x="0" y="921347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94084" y="9327828"/>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29704"/>
            <a:ext cx="18288000" cy="5747886"/>
          </a:xfrm>
          <a:custGeom>
            <a:avLst/>
            <a:gdLst/>
            <a:ahLst/>
            <a:cxnLst/>
            <a:rect l="l" t="t" r="r" b="b"/>
            <a:pathLst>
              <a:path w="18288000" h="5747886">
                <a:moveTo>
                  <a:pt x="0" y="0"/>
                </a:moveTo>
                <a:lnTo>
                  <a:pt x="18288000" y="0"/>
                </a:lnTo>
                <a:lnTo>
                  <a:pt x="18288000" y="5747886"/>
                </a:lnTo>
                <a:lnTo>
                  <a:pt x="0" y="5747886"/>
                </a:lnTo>
                <a:lnTo>
                  <a:pt x="0" y="0"/>
                </a:lnTo>
                <a:close/>
              </a:path>
            </a:pathLst>
          </a:custGeom>
          <a:blipFill>
            <a:blip r:embed="rId2"/>
            <a:stretch>
              <a:fillRect l="-1339" t="-12739" r="-1339" b="-3184"/>
            </a:stretch>
          </a:blipFill>
        </p:spPr>
        <p:txBody>
          <a:bodyPr/>
          <a:lstStyle/>
          <a:p>
            <a:endParaRPr lang="en-US"/>
          </a:p>
        </p:txBody>
      </p:sp>
      <p:sp>
        <p:nvSpPr>
          <p:cNvPr id="3" name="Freeform 3"/>
          <p:cNvSpPr/>
          <p:nvPr/>
        </p:nvSpPr>
        <p:spPr>
          <a:xfrm>
            <a:off x="4844045" y="5840070"/>
            <a:ext cx="3319392" cy="752395"/>
          </a:xfrm>
          <a:custGeom>
            <a:avLst/>
            <a:gdLst/>
            <a:ahLst/>
            <a:cxnLst/>
            <a:rect l="l" t="t" r="r" b="b"/>
            <a:pathLst>
              <a:path w="3319392" h="752395">
                <a:moveTo>
                  <a:pt x="0" y="0"/>
                </a:moveTo>
                <a:lnTo>
                  <a:pt x="3319392" y="0"/>
                </a:lnTo>
                <a:lnTo>
                  <a:pt x="3319392" y="752395"/>
                </a:lnTo>
                <a:lnTo>
                  <a:pt x="0" y="752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2" y="9046203"/>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615222" y="9144000"/>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7729" y="9046203"/>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0" y="462930"/>
            <a:ext cx="18288000" cy="8583273"/>
          </a:xfrm>
          <a:custGeom>
            <a:avLst/>
            <a:gdLst/>
            <a:ahLst/>
            <a:cxnLst/>
            <a:rect l="l" t="t" r="r" b="b"/>
            <a:pathLst>
              <a:path w="18288000" h="8583273">
                <a:moveTo>
                  <a:pt x="0" y="0"/>
                </a:moveTo>
                <a:lnTo>
                  <a:pt x="18288000" y="0"/>
                </a:lnTo>
                <a:lnTo>
                  <a:pt x="18288000" y="8583273"/>
                </a:lnTo>
                <a:lnTo>
                  <a:pt x="0" y="8583273"/>
                </a:lnTo>
                <a:lnTo>
                  <a:pt x="0" y="0"/>
                </a:lnTo>
                <a:close/>
              </a:path>
            </a:pathLst>
          </a:custGeom>
          <a:blipFill>
            <a:blip r:embed="rId2"/>
            <a:stretch>
              <a:fillRect t="-4531" b="-4531"/>
            </a:stretch>
          </a:blipFill>
        </p:spPr>
        <p:txBody>
          <a:bodyPr/>
          <a:lstStyle/>
          <a:p>
            <a:endParaRPr lang="en-US"/>
          </a:p>
        </p:txBody>
      </p:sp>
      <p:sp>
        <p:nvSpPr>
          <p:cNvPr id="6" name="TextBox 6"/>
          <p:cNvSpPr txBox="1"/>
          <p:nvPr/>
        </p:nvSpPr>
        <p:spPr>
          <a:xfrm>
            <a:off x="267729" y="9000273"/>
            <a:ext cx="1224971" cy="853823"/>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Arimo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8985" y="9015614"/>
            <a:ext cx="1241275" cy="928593"/>
            <a:chOff x="0" y="0"/>
            <a:chExt cx="326920" cy="244568"/>
          </a:xfrm>
        </p:grpSpPr>
        <p:sp>
          <p:nvSpPr>
            <p:cNvPr id="4" name="Freeform 4"/>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5" name="TextBox 5"/>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6" name="TextBox 6"/>
          <p:cNvSpPr txBox="1"/>
          <p:nvPr/>
        </p:nvSpPr>
        <p:spPr>
          <a:xfrm>
            <a:off x="13173589" y="1082364"/>
            <a:ext cx="1570177" cy="582759"/>
          </a:xfrm>
          <a:prstGeom prst="rect">
            <a:avLst/>
          </a:prstGeom>
        </p:spPr>
        <p:txBody>
          <a:bodyPr lIns="0" tIns="0" rIns="0" bIns="0" rtlCol="0" anchor="t">
            <a:spAutoFit/>
          </a:bodyPr>
          <a:lstStyle/>
          <a:p>
            <a:pPr algn="l">
              <a:lnSpc>
                <a:spcPts val="4629"/>
              </a:lnSpc>
            </a:pPr>
            <a:r>
              <a:rPr lang="en-US" sz="3306">
                <a:solidFill>
                  <a:srgbClr val="000000"/>
                </a:solidFill>
                <a:latin typeface="Arimo Bold"/>
              </a:rPr>
              <a:t>Agenda</a:t>
            </a:r>
          </a:p>
        </p:txBody>
      </p:sp>
      <p:sp>
        <p:nvSpPr>
          <p:cNvPr id="7" name="TextBox 7"/>
          <p:cNvSpPr txBox="1"/>
          <p:nvPr/>
        </p:nvSpPr>
        <p:spPr>
          <a:xfrm>
            <a:off x="11550218" y="1989720"/>
            <a:ext cx="5407450" cy="4342535"/>
          </a:xfrm>
          <a:prstGeom prst="rect">
            <a:avLst/>
          </a:prstGeom>
        </p:spPr>
        <p:txBody>
          <a:bodyPr lIns="0" tIns="0" rIns="0" bIns="0" rtlCol="0" anchor="t">
            <a:spAutoFit/>
          </a:bodyPr>
          <a:lstStyle/>
          <a:p>
            <a:pPr marL="580865" lvl="1" indent="-290433" algn="l">
              <a:lnSpc>
                <a:spcPts val="3758"/>
              </a:lnSpc>
              <a:buFont typeface="Arial"/>
              <a:buChar char="•"/>
            </a:pPr>
            <a:r>
              <a:rPr lang="en-US" sz="2690" dirty="0">
                <a:solidFill>
                  <a:srgbClr val="000000"/>
                </a:solidFill>
                <a:latin typeface="Arimo Bold"/>
              </a:rPr>
              <a:t>Introduction.</a:t>
            </a:r>
          </a:p>
          <a:p>
            <a:pPr marL="580865" lvl="1" indent="-290433" algn="l">
              <a:lnSpc>
                <a:spcPts val="3758"/>
              </a:lnSpc>
              <a:buFont typeface="Arial"/>
              <a:buChar char="•"/>
            </a:pPr>
            <a:r>
              <a:rPr lang="en-US" sz="2690" dirty="0">
                <a:solidFill>
                  <a:srgbClr val="000000"/>
                </a:solidFill>
                <a:latin typeface="Arimo Bold"/>
              </a:rPr>
              <a:t>Related Of Spam Detectors.</a:t>
            </a:r>
          </a:p>
          <a:p>
            <a:pPr marL="580865" lvl="1" indent="-290433" algn="l">
              <a:lnSpc>
                <a:spcPts val="3758"/>
              </a:lnSpc>
              <a:buFont typeface="Arial"/>
              <a:buChar char="•"/>
            </a:pPr>
            <a:r>
              <a:rPr lang="en-US" sz="2690" dirty="0">
                <a:solidFill>
                  <a:srgbClr val="000000"/>
                </a:solidFill>
                <a:latin typeface="Arimo Bold"/>
              </a:rPr>
              <a:t>Algorithms.</a:t>
            </a:r>
          </a:p>
          <a:p>
            <a:pPr marL="580865" lvl="1" indent="-290433" algn="l">
              <a:lnSpc>
                <a:spcPts val="3758"/>
              </a:lnSpc>
              <a:buFont typeface="Arial"/>
              <a:buChar char="•"/>
            </a:pPr>
            <a:r>
              <a:rPr lang="en-US" sz="2690" dirty="0">
                <a:solidFill>
                  <a:srgbClr val="000000"/>
                </a:solidFill>
                <a:latin typeface="Arimo Bold"/>
              </a:rPr>
              <a:t> Data set .</a:t>
            </a:r>
          </a:p>
          <a:p>
            <a:pPr marL="580865" lvl="1" indent="-290433" algn="l">
              <a:lnSpc>
                <a:spcPts val="3758"/>
              </a:lnSpc>
              <a:buFont typeface="Arial"/>
              <a:buChar char="•"/>
            </a:pPr>
            <a:r>
              <a:rPr lang="en-US" sz="2690" dirty="0">
                <a:solidFill>
                  <a:srgbClr val="000000"/>
                </a:solidFill>
                <a:latin typeface="Arimo Bold"/>
              </a:rPr>
              <a:t>spam, ham classifier work flow. </a:t>
            </a:r>
          </a:p>
          <a:p>
            <a:pPr marL="580865" lvl="1" indent="-290433" algn="l">
              <a:lnSpc>
                <a:spcPts val="3758"/>
              </a:lnSpc>
              <a:buFont typeface="Arial"/>
              <a:buChar char="•"/>
            </a:pPr>
            <a:r>
              <a:rPr lang="en-US" sz="2690" dirty="0">
                <a:solidFill>
                  <a:srgbClr val="000000"/>
                </a:solidFill>
                <a:latin typeface="Arimo Bold"/>
              </a:rPr>
              <a:t>The steps we have taken.</a:t>
            </a:r>
          </a:p>
          <a:p>
            <a:pPr marL="580865" lvl="1" indent="-290433" algn="l">
              <a:lnSpc>
                <a:spcPts val="3758"/>
              </a:lnSpc>
              <a:buFont typeface="Arial"/>
              <a:buChar char="•"/>
            </a:pPr>
            <a:r>
              <a:rPr lang="en-US" sz="2690" dirty="0">
                <a:solidFill>
                  <a:srgbClr val="000000"/>
                </a:solidFill>
                <a:latin typeface="Arimo Bold"/>
              </a:rPr>
              <a:t>Home page of application. </a:t>
            </a:r>
          </a:p>
          <a:p>
            <a:pPr marL="580865" lvl="1" indent="-290433" algn="l">
              <a:lnSpc>
                <a:spcPts val="3758"/>
              </a:lnSpc>
              <a:buFont typeface="Arial"/>
              <a:buChar char="•"/>
            </a:pPr>
            <a:r>
              <a:rPr lang="en-US" sz="2690" dirty="0">
                <a:solidFill>
                  <a:srgbClr val="000000"/>
                </a:solidFill>
                <a:latin typeface="Arimo Bold"/>
              </a:rPr>
              <a:t>Demo.</a:t>
            </a:r>
          </a:p>
        </p:txBody>
      </p:sp>
      <p:sp>
        <p:nvSpPr>
          <p:cNvPr id="8" name="TextBox 8"/>
          <p:cNvSpPr txBox="1"/>
          <p:nvPr/>
        </p:nvSpPr>
        <p:spPr>
          <a:xfrm>
            <a:off x="755968" y="8901314"/>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69557"/>
            <a:ext cx="18288000" cy="5747886"/>
          </a:xfrm>
          <a:custGeom>
            <a:avLst/>
            <a:gdLst/>
            <a:ahLst/>
            <a:cxnLst/>
            <a:rect l="l" t="t" r="r" b="b"/>
            <a:pathLst>
              <a:path w="18288000" h="5747886">
                <a:moveTo>
                  <a:pt x="0" y="0"/>
                </a:moveTo>
                <a:lnTo>
                  <a:pt x="18288000" y="0"/>
                </a:lnTo>
                <a:lnTo>
                  <a:pt x="18288000" y="5747886"/>
                </a:lnTo>
                <a:lnTo>
                  <a:pt x="0" y="5747886"/>
                </a:lnTo>
                <a:lnTo>
                  <a:pt x="0" y="0"/>
                </a:lnTo>
                <a:close/>
              </a:path>
            </a:pathLst>
          </a:custGeom>
          <a:blipFill>
            <a:blip r:embed="rId2"/>
            <a:stretch>
              <a:fillRect l="-1339" t="-12739" r="-1339" b="-3184"/>
            </a:stretch>
          </a:blipFill>
        </p:spPr>
        <p:txBody>
          <a:bodyPr/>
          <a:lstStyle/>
          <a:p>
            <a:endParaRPr lang="en-US"/>
          </a:p>
        </p:txBody>
      </p:sp>
      <p:sp>
        <p:nvSpPr>
          <p:cNvPr id="3" name="Freeform 3"/>
          <p:cNvSpPr/>
          <p:nvPr/>
        </p:nvSpPr>
        <p:spPr>
          <a:xfrm>
            <a:off x="4741112" y="6578998"/>
            <a:ext cx="3413886" cy="773814"/>
          </a:xfrm>
          <a:custGeom>
            <a:avLst/>
            <a:gdLst/>
            <a:ahLst/>
            <a:cxnLst/>
            <a:rect l="l" t="t" r="r" b="b"/>
            <a:pathLst>
              <a:path w="3413886" h="773814">
                <a:moveTo>
                  <a:pt x="0" y="0"/>
                </a:moveTo>
                <a:lnTo>
                  <a:pt x="3413886" y="0"/>
                </a:lnTo>
                <a:lnTo>
                  <a:pt x="3413886" y="773814"/>
                </a:lnTo>
                <a:lnTo>
                  <a:pt x="0" y="773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56043" y="9046203"/>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172347" y="9000273"/>
            <a:ext cx="1224971"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899" y="9358407"/>
            <a:ext cx="942252" cy="928593"/>
            <a:chOff x="0" y="0"/>
            <a:chExt cx="248165" cy="244568"/>
          </a:xfrm>
        </p:grpSpPr>
        <p:sp>
          <p:nvSpPr>
            <p:cNvPr id="3" name="Freeform 3"/>
            <p:cNvSpPr/>
            <p:nvPr/>
          </p:nvSpPr>
          <p:spPr>
            <a:xfrm>
              <a:off x="0" y="0"/>
              <a:ext cx="248165" cy="244568"/>
            </a:xfrm>
            <a:custGeom>
              <a:avLst/>
              <a:gdLst/>
              <a:ahLst/>
              <a:cxnLst/>
              <a:rect l="l" t="t" r="r" b="b"/>
              <a:pathLst>
                <a:path w="248165" h="244568">
                  <a:moveTo>
                    <a:pt x="122284" y="0"/>
                  </a:moveTo>
                  <a:lnTo>
                    <a:pt x="125881" y="0"/>
                  </a:lnTo>
                  <a:cubicBezTo>
                    <a:pt x="158313" y="0"/>
                    <a:pt x="189416" y="12883"/>
                    <a:pt x="212349" y="35816"/>
                  </a:cubicBezTo>
                  <a:cubicBezTo>
                    <a:pt x="235282" y="58749"/>
                    <a:pt x="248165" y="89852"/>
                    <a:pt x="248165" y="122284"/>
                  </a:cubicBezTo>
                  <a:lnTo>
                    <a:pt x="248165" y="122284"/>
                  </a:lnTo>
                  <a:cubicBezTo>
                    <a:pt x="248165" y="154716"/>
                    <a:pt x="235282" y="185819"/>
                    <a:pt x="212349" y="208752"/>
                  </a:cubicBezTo>
                  <a:cubicBezTo>
                    <a:pt x="189416" y="231684"/>
                    <a:pt x="158313" y="244568"/>
                    <a:pt x="125881"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248165"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0" y="220443"/>
            <a:ext cx="17759208" cy="9292270"/>
          </a:xfrm>
          <a:custGeom>
            <a:avLst/>
            <a:gdLst/>
            <a:ahLst/>
            <a:cxnLst/>
            <a:rect l="l" t="t" r="r" b="b"/>
            <a:pathLst>
              <a:path w="17759208" h="9292270">
                <a:moveTo>
                  <a:pt x="0" y="0"/>
                </a:moveTo>
                <a:lnTo>
                  <a:pt x="17759208" y="0"/>
                </a:lnTo>
                <a:lnTo>
                  <a:pt x="17759208" y="9292270"/>
                </a:lnTo>
                <a:lnTo>
                  <a:pt x="0" y="9292270"/>
                </a:lnTo>
                <a:lnTo>
                  <a:pt x="0" y="0"/>
                </a:lnTo>
                <a:close/>
              </a:path>
            </a:pathLst>
          </a:custGeom>
          <a:blipFill>
            <a:blip r:embed="rId2"/>
            <a:stretch>
              <a:fillRect t="-1448" b="-1448"/>
            </a:stretch>
          </a:blipFill>
        </p:spPr>
        <p:txBody>
          <a:bodyPr/>
          <a:lstStyle/>
          <a:p>
            <a:endParaRPr lang="en-US"/>
          </a:p>
        </p:txBody>
      </p:sp>
      <p:sp>
        <p:nvSpPr>
          <p:cNvPr id="6" name="TextBox 6"/>
          <p:cNvSpPr txBox="1"/>
          <p:nvPr/>
        </p:nvSpPr>
        <p:spPr>
          <a:xfrm>
            <a:off x="-285259" y="9312478"/>
            <a:ext cx="1224971" cy="853823"/>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Arimo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985" y="8551317"/>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6803801" y="1636575"/>
            <a:ext cx="10455499" cy="7621725"/>
          </a:xfrm>
          <a:custGeom>
            <a:avLst/>
            <a:gdLst/>
            <a:ahLst/>
            <a:cxnLst/>
            <a:rect l="l" t="t" r="r" b="b"/>
            <a:pathLst>
              <a:path w="10455499" h="7621725">
                <a:moveTo>
                  <a:pt x="0" y="0"/>
                </a:moveTo>
                <a:lnTo>
                  <a:pt x="10455499" y="0"/>
                </a:lnTo>
                <a:lnTo>
                  <a:pt x="10455499" y="7621725"/>
                </a:lnTo>
                <a:lnTo>
                  <a:pt x="0" y="7621725"/>
                </a:lnTo>
                <a:lnTo>
                  <a:pt x="0" y="0"/>
                </a:lnTo>
                <a:close/>
              </a:path>
            </a:pathLst>
          </a:custGeom>
          <a:blipFill>
            <a:blip r:embed="rId2"/>
            <a:stretch>
              <a:fillRect b="-897"/>
            </a:stretch>
          </a:blipFill>
        </p:spPr>
        <p:txBody>
          <a:bodyPr/>
          <a:lstStyle/>
          <a:p>
            <a:endParaRPr lang="en-US"/>
          </a:p>
        </p:txBody>
      </p:sp>
      <p:sp>
        <p:nvSpPr>
          <p:cNvPr id="6" name="TextBox 6"/>
          <p:cNvSpPr txBox="1"/>
          <p:nvPr/>
        </p:nvSpPr>
        <p:spPr>
          <a:xfrm>
            <a:off x="0" y="2732881"/>
            <a:ext cx="7118075" cy="2714557"/>
          </a:xfrm>
          <a:prstGeom prst="rect">
            <a:avLst/>
          </a:prstGeom>
        </p:spPr>
        <p:txBody>
          <a:bodyPr lIns="0" tIns="0" rIns="0" bIns="0" rtlCol="0" anchor="t">
            <a:spAutoFit/>
          </a:bodyPr>
          <a:lstStyle/>
          <a:p>
            <a:pPr algn="l">
              <a:lnSpc>
                <a:spcPts val="5568"/>
              </a:lnSpc>
            </a:pPr>
            <a:endParaRPr/>
          </a:p>
          <a:p>
            <a:pPr algn="l">
              <a:lnSpc>
                <a:spcPts val="8088"/>
              </a:lnSpc>
            </a:pPr>
            <a:r>
              <a:rPr lang="en-US" sz="5777">
                <a:solidFill>
                  <a:srgbClr val="000000"/>
                </a:solidFill>
                <a:latin typeface="Arimo"/>
              </a:rPr>
              <a:t>spam, ham classifier work flow </a:t>
            </a:r>
            <a:r>
              <a:rPr lang="en-US" sz="5777">
                <a:solidFill>
                  <a:srgbClr val="000000"/>
                </a:solidFill>
                <a:latin typeface="Arimo Bold"/>
              </a:rPr>
              <a:t> </a:t>
            </a:r>
          </a:p>
        </p:txBody>
      </p:sp>
      <p:sp>
        <p:nvSpPr>
          <p:cNvPr id="7" name="TextBox 7"/>
          <p:cNvSpPr txBox="1"/>
          <p:nvPr/>
        </p:nvSpPr>
        <p:spPr>
          <a:xfrm>
            <a:off x="572314" y="8505388"/>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985" y="8551317"/>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560260" y="1464313"/>
            <a:ext cx="16324007" cy="8693517"/>
          </a:xfrm>
          <a:custGeom>
            <a:avLst/>
            <a:gdLst/>
            <a:ahLst/>
            <a:cxnLst/>
            <a:rect l="l" t="t" r="r" b="b"/>
            <a:pathLst>
              <a:path w="16324007" h="8693517">
                <a:moveTo>
                  <a:pt x="0" y="0"/>
                </a:moveTo>
                <a:lnTo>
                  <a:pt x="16324007" y="0"/>
                </a:lnTo>
                <a:lnTo>
                  <a:pt x="16324007" y="8693516"/>
                </a:lnTo>
                <a:lnTo>
                  <a:pt x="0" y="869351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72314" y="8505388"/>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23</a:t>
            </a:r>
          </a:p>
        </p:txBody>
      </p:sp>
      <p:sp>
        <p:nvSpPr>
          <p:cNvPr id="7" name="TextBox 7"/>
          <p:cNvSpPr txBox="1"/>
          <p:nvPr/>
        </p:nvSpPr>
        <p:spPr>
          <a:xfrm>
            <a:off x="939622" y="518474"/>
            <a:ext cx="2973586" cy="906151"/>
          </a:xfrm>
          <a:prstGeom prst="rect">
            <a:avLst/>
          </a:prstGeom>
        </p:spPr>
        <p:txBody>
          <a:bodyPr lIns="0" tIns="0" rIns="0" bIns="0" rtlCol="0" anchor="t">
            <a:spAutoFit/>
          </a:bodyPr>
          <a:lstStyle/>
          <a:p>
            <a:pPr algn="ctr">
              <a:lnSpc>
                <a:spcPts val="7279"/>
              </a:lnSpc>
              <a:spcBef>
                <a:spcPct val="0"/>
              </a:spcBef>
            </a:pPr>
            <a:r>
              <a:rPr lang="en-US" sz="5199">
                <a:solidFill>
                  <a:srgbClr val="000000"/>
                </a:solidFill>
                <a:latin typeface="Arimo Bold"/>
              </a:rPr>
              <a:t>Accuracy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3435" y="5628643"/>
            <a:ext cx="2901334" cy="4021280"/>
          </a:xfrm>
          <a:prstGeom prst="rect">
            <a:avLst/>
          </a:prstGeom>
        </p:spPr>
        <p:txBody>
          <a:bodyPr lIns="0" tIns="0" rIns="0" bIns="0" rtlCol="0" anchor="t">
            <a:spAutoFit/>
          </a:bodyPr>
          <a:lstStyle/>
          <a:p>
            <a:pPr marL="554651" lvl="1" indent="-277326" algn="l">
              <a:lnSpc>
                <a:spcPts val="3596"/>
              </a:lnSpc>
              <a:buAutoNum type="arabicPeriod"/>
            </a:pPr>
            <a:r>
              <a:rPr lang="en-US" sz="2569">
                <a:solidFill>
                  <a:srgbClr val="000000"/>
                </a:solidFill>
                <a:latin typeface="Arimo Bold"/>
              </a:rPr>
              <a:t>scikit-learn</a:t>
            </a:r>
          </a:p>
          <a:p>
            <a:pPr marL="554651" lvl="1" indent="-277326" algn="l">
              <a:lnSpc>
                <a:spcPts val="3596"/>
              </a:lnSpc>
              <a:buAutoNum type="arabicPeriod"/>
            </a:pPr>
            <a:r>
              <a:rPr lang="en-US" sz="2569">
                <a:solidFill>
                  <a:srgbClr val="000000"/>
                </a:solidFill>
                <a:latin typeface="Arimo Bold"/>
              </a:rPr>
              <a:t>numpy</a:t>
            </a:r>
          </a:p>
          <a:p>
            <a:pPr marL="549416" lvl="1" indent="-274708" algn="l">
              <a:lnSpc>
                <a:spcPts val="3562"/>
              </a:lnSpc>
              <a:buAutoNum type="arabicPeriod"/>
            </a:pPr>
            <a:r>
              <a:rPr lang="en-US" sz="2544">
                <a:solidFill>
                  <a:srgbClr val="000000"/>
                </a:solidFill>
                <a:latin typeface="Arimo Bold"/>
              </a:rPr>
              <a:t>scipy</a:t>
            </a:r>
          </a:p>
          <a:p>
            <a:pPr marL="549416" lvl="1" indent="-274708" algn="l">
              <a:lnSpc>
                <a:spcPts val="3562"/>
              </a:lnSpc>
              <a:buAutoNum type="arabicPeriod"/>
            </a:pPr>
            <a:r>
              <a:rPr lang="en-US" sz="2544">
                <a:solidFill>
                  <a:srgbClr val="000000"/>
                </a:solidFill>
                <a:latin typeface="Arimo Bold"/>
              </a:rPr>
              <a:t>upgrade</a:t>
            </a:r>
          </a:p>
          <a:p>
            <a:pPr marL="549416" lvl="1" indent="-274708" algn="l">
              <a:lnSpc>
                <a:spcPts val="3562"/>
              </a:lnSpc>
              <a:buAutoNum type="arabicPeriod"/>
            </a:pPr>
            <a:r>
              <a:rPr lang="en-US" sz="2544">
                <a:solidFill>
                  <a:srgbClr val="000000"/>
                </a:solidFill>
                <a:latin typeface="Arimo Bold"/>
              </a:rPr>
              <a:t>asgiref</a:t>
            </a:r>
          </a:p>
          <a:p>
            <a:pPr marL="549416" lvl="1" indent="-274708" algn="l">
              <a:lnSpc>
                <a:spcPts val="3562"/>
              </a:lnSpc>
              <a:buAutoNum type="arabicPeriod"/>
            </a:pPr>
            <a:r>
              <a:rPr lang="en-US" sz="2544">
                <a:solidFill>
                  <a:srgbClr val="000000"/>
                </a:solidFill>
                <a:latin typeface="Arimo Bold"/>
              </a:rPr>
              <a:t>tzdata </a:t>
            </a:r>
          </a:p>
          <a:p>
            <a:pPr marL="549416" lvl="1" indent="-274708" algn="l">
              <a:lnSpc>
                <a:spcPts val="3562"/>
              </a:lnSpc>
              <a:buAutoNum type="arabicPeriod"/>
            </a:pPr>
            <a:r>
              <a:rPr lang="en-US" sz="2544">
                <a:solidFill>
                  <a:srgbClr val="000000"/>
                </a:solidFill>
                <a:latin typeface="Arimo Bold"/>
              </a:rPr>
              <a:t>joblib</a:t>
            </a:r>
          </a:p>
          <a:p>
            <a:pPr marL="549416" lvl="1" indent="-274708" algn="l">
              <a:lnSpc>
                <a:spcPts val="3562"/>
              </a:lnSpc>
              <a:buAutoNum type="arabicPeriod"/>
            </a:pPr>
            <a:r>
              <a:rPr lang="en-US" sz="2544">
                <a:solidFill>
                  <a:srgbClr val="000000"/>
                </a:solidFill>
                <a:latin typeface="Arimo Bold"/>
              </a:rPr>
              <a:t>sklearn</a:t>
            </a:r>
          </a:p>
          <a:p>
            <a:pPr marL="549416" lvl="1" indent="-274708" algn="l">
              <a:lnSpc>
                <a:spcPts val="3562"/>
              </a:lnSpc>
              <a:buAutoNum type="arabicPeriod"/>
            </a:pPr>
            <a:r>
              <a:rPr lang="en-US" sz="2544">
                <a:solidFill>
                  <a:srgbClr val="000000"/>
                </a:solidFill>
                <a:latin typeface="Arimo Bold"/>
              </a:rPr>
              <a:t>nltk</a:t>
            </a:r>
          </a:p>
        </p:txBody>
      </p:sp>
      <p:grpSp>
        <p:nvGrpSpPr>
          <p:cNvPr id="3" name="Group 3"/>
          <p:cNvGrpSpPr/>
          <p:nvPr/>
        </p:nvGrpSpPr>
        <p:grpSpPr>
          <a:xfrm>
            <a:off x="0" y="9358407"/>
            <a:ext cx="1241275" cy="928593"/>
            <a:chOff x="0" y="0"/>
            <a:chExt cx="326920" cy="244568"/>
          </a:xfrm>
        </p:grpSpPr>
        <p:sp>
          <p:nvSpPr>
            <p:cNvPr id="4" name="Freeform 4"/>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FFD743"/>
            </a:solidFill>
          </p:spPr>
          <p:txBody>
            <a:bodyPr/>
            <a:lstStyle/>
            <a:p>
              <a:endParaRPr lang="en-US"/>
            </a:p>
          </p:txBody>
        </p:sp>
        <p:sp>
          <p:nvSpPr>
            <p:cNvPr id="5" name="TextBox 5"/>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a:off x="6867874" y="2549596"/>
            <a:ext cx="11420126" cy="7737404"/>
          </a:xfrm>
          <a:custGeom>
            <a:avLst/>
            <a:gdLst/>
            <a:ahLst/>
            <a:cxnLst/>
            <a:rect l="l" t="t" r="r" b="b"/>
            <a:pathLst>
              <a:path w="11420126" h="7737404">
                <a:moveTo>
                  <a:pt x="0" y="0"/>
                </a:moveTo>
                <a:lnTo>
                  <a:pt x="11420126" y="0"/>
                </a:lnTo>
                <a:lnTo>
                  <a:pt x="11420126" y="7737404"/>
                </a:lnTo>
                <a:lnTo>
                  <a:pt x="0" y="7737404"/>
                </a:lnTo>
                <a:lnTo>
                  <a:pt x="0" y="0"/>
                </a:lnTo>
                <a:close/>
              </a:path>
            </a:pathLst>
          </a:custGeom>
          <a:blipFill>
            <a:blip r:embed="rId2"/>
            <a:stretch>
              <a:fillRect l="-10164" r="-10164"/>
            </a:stretch>
          </a:blipFill>
        </p:spPr>
        <p:txBody>
          <a:bodyPr/>
          <a:lstStyle/>
          <a:p>
            <a:endParaRPr lang="en-US"/>
          </a:p>
        </p:txBody>
      </p:sp>
      <p:sp>
        <p:nvSpPr>
          <p:cNvPr id="7" name="TextBox 7"/>
          <p:cNvSpPr txBox="1"/>
          <p:nvPr/>
        </p:nvSpPr>
        <p:spPr>
          <a:xfrm>
            <a:off x="893435" y="403029"/>
            <a:ext cx="8250565" cy="1604658"/>
          </a:xfrm>
          <a:prstGeom prst="rect">
            <a:avLst/>
          </a:prstGeom>
        </p:spPr>
        <p:txBody>
          <a:bodyPr lIns="0" tIns="0" rIns="0" bIns="0" rtlCol="0" anchor="t">
            <a:spAutoFit/>
          </a:bodyPr>
          <a:lstStyle/>
          <a:p>
            <a:pPr algn="l">
              <a:lnSpc>
                <a:spcPts val="12879"/>
              </a:lnSpc>
            </a:pPr>
            <a:r>
              <a:rPr lang="en-US" sz="9199">
                <a:solidFill>
                  <a:srgbClr val="000000"/>
                </a:solidFill>
                <a:latin typeface="Arimo Bold"/>
              </a:rPr>
              <a:t>Technologies</a:t>
            </a:r>
          </a:p>
        </p:txBody>
      </p:sp>
      <p:sp>
        <p:nvSpPr>
          <p:cNvPr id="8" name="TextBox 8"/>
          <p:cNvSpPr txBox="1"/>
          <p:nvPr/>
        </p:nvSpPr>
        <p:spPr>
          <a:xfrm>
            <a:off x="1028700" y="2169229"/>
            <a:ext cx="4691420" cy="665485"/>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Arimo Bold"/>
              </a:rPr>
              <a:t>Technologies used:-</a:t>
            </a:r>
          </a:p>
        </p:txBody>
      </p:sp>
      <p:sp>
        <p:nvSpPr>
          <p:cNvPr id="9" name="TextBox 9"/>
          <p:cNvSpPr txBox="1"/>
          <p:nvPr/>
        </p:nvSpPr>
        <p:spPr>
          <a:xfrm>
            <a:off x="1028700" y="3015689"/>
            <a:ext cx="2901334" cy="1605920"/>
          </a:xfrm>
          <a:prstGeom prst="rect">
            <a:avLst/>
          </a:prstGeom>
        </p:spPr>
        <p:txBody>
          <a:bodyPr lIns="0" tIns="0" rIns="0" bIns="0" rtlCol="0" anchor="t">
            <a:spAutoFit/>
          </a:bodyPr>
          <a:lstStyle/>
          <a:p>
            <a:pPr marL="604479" lvl="1" indent="-302239" algn="l">
              <a:lnSpc>
                <a:spcPts val="3919"/>
              </a:lnSpc>
              <a:buAutoNum type="arabicPeriod"/>
            </a:pPr>
            <a:r>
              <a:rPr lang="en-US" sz="2799">
                <a:solidFill>
                  <a:srgbClr val="000000"/>
                </a:solidFill>
                <a:latin typeface="Arimo Bold"/>
              </a:rPr>
              <a:t>Python </a:t>
            </a:r>
          </a:p>
          <a:p>
            <a:pPr marL="604479" lvl="1" indent="-302239" algn="l">
              <a:lnSpc>
                <a:spcPts val="3919"/>
              </a:lnSpc>
              <a:buAutoNum type="arabicPeriod"/>
            </a:pPr>
            <a:r>
              <a:rPr lang="en-US" sz="2799">
                <a:solidFill>
                  <a:srgbClr val="000000"/>
                </a:solidFill>
                <a:latin typeface="Arimo Bold"/>
              </a:rPr>
              <a:t>HTML</a:t>
            </a:r>
          </a:p>
          <a:p>
            <a:pPr marL="755605" lvl="1" indent="-377803" algn="l">
              <a:lnSpc>
                <a:spcPts val="4899"/>
              </a:lnSpc>
              <a:buAutoNum type="arabicPeriod"/>
            </a:pPr>
            <a:r>
              <a:rPr lang="en-US" sz="3499">
                <a:solidFill>
                  <a:srgbClr val="000000"/>
                </a:solidFill>
                <a:latin typeface="Arimo Bold"/>
              </a:rPr>
              <a:t>css</a:t>
            </a:r>
          </a:p>
        </p:txBody>
      </p:sp>
      <p:sp>
        <p:nvSpPr>
          <p:cNvPr id="10" name="TextBox 10"/>
          <p:cNvSpPr txBox="1"/>
          <p:nvPr/>
        </p:nvSpPr>
        <p:spPr>
          <a:xfrm>
            <a:off x="791873" y="4763132"/>
            <a:ext cx="3002896" cy="665485"/>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Arimo Bold"/>
              </a:rPr>
              <a:t>libraries:-</a:t>
            </a:r>
          </a:p>
        </p:txBody>
      </p:sp>
      <p:sp>
        <p:nvSpPr>
          <p:cNvPr id="11" name="TextBox 11"/>
          <p:cNvSpPr txBox="1"/>
          <p:nvPr/>
        </p:nvSpPr>
        <p:spPr>
          <a:xfrm>
            <a:off x="205007" y="9280741"/>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2D2F3B"/>
                </a:solidFill>
                <a:latin typeface="Arimo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985" y="8551317"/>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306930" y="1794062"/>
            <a:ext cx="15952370" cy="6825626"/>
          </a:xfrm>
          <a:custGeom>
            <a:avLst/>
            <a:gdLst/>
            <a:ahLst/>
            <a:cxnLst/>
            <a:rect l="l" t="t" r="r" b="b"/>
            <a:pathLst>
              <a:path w="15952370" h="6825626">
                <a:moveTo>
                  <a:pt x="0" y="0"/>
                </a:moveTo>
                <a:lnTo>
                  <a:pt x="15952370" y="0"/>
                </a:lnTo>
                <a:lnTo>
                  <a:pt x="15952370" y="6825626"/>
                </a:lnTo>
                <a:lnTo>
                  <a:pt x="0" y="6825626"/>
                </a:lnTo>
                <a:lnTo>
                  <a:pt x="0" y="0"/>
                </a:lnTo>
                <a:close/>
              </a:path>
            </a:pathLst>
          </a:custGeom>
          <a:blipFill>
            <a:blip r:embed="rId2"/>
            <a:stretch>
              <a:fillRect t="-16675" b="-14818"/>
            </a:stretch>
          </a:blipFill>
        </p:spPr>
        <p:txBody>
          <a:bodyPr/>
          <a:lstStyle/>
          <a:p>
            <a:endParaRPr lang="en-US"/>
          </a:p>
        </p:txBody>
      </p:sp>
      <p:sp>
        <p:nvSpPr>
          <p:cNvPr id="6" name="TextBox 6"/>
          <p:cNvSpPr txBox="1"/>
          <p:nvPr/>
        </p:nvSpPr>
        <p:spPr>
          <a:xfrm>
            <a:off x="1028700" y="154611"/>
            <a:ext cx="7521626" cy="874089"/>
          </a:xfrm>
          <a:prstGeom prst="rect">
            <a:avLst/>
          </a:prstGeom>
        </p:spPr>
        <p:txBody>
          <a:bodyPr lIns="0" tIns="0" rIns="0" bIns="0" rtlCol="0" anchor="t">
            <a:spAutoFit/>
          </a:bodyPr>
          <a:lstStyle/>
          <a:p>
            <a:pPr algn="l">
              <a:lnSpc>
                <a:spcPts val="6946"/>
              </a:lnSpc>
            </a:pPr>
            <a:r>
              <a:rPr lang="en-US" sz="4962">
                <a:solidFill>
                  <a:srgbClr val="000000"/>
                </a:solidFill>
                <a:latin typeface="Arimo Bold"/>
              </a:rPr>
              <a:t>Home of application </a:t>
            </a:r>
          </a:p>
        </p:txBody>
      </p:sp>
      <p:sp>
        <p:nvSpPr>
          <p:cNvPr id="7" name="TextBox 7"/>
          <p:cNvSpPr txBox="1"/>
          <p:nvPr/>
        </p:nvSpPr>
        <p:spPr>
          <a:xfrm>
            <a:off x="572314" y="8505388"/>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9622" y="2529786"/>
            <a:ext cx="13548506" cy="4405286"/>
          </a:xfrm>
          <a:custGeom>
            <a:avLst/>
            <a:gdLst/>
            <a:ahLst/>
            <a:cxnLst/>
            <a:rect l="l" t="t" r="r" b="b"/>
            <a:pathLst>
              <a:path w="13548506" h="4405286">
                <a:moveTo>
                  <a:pt x="0" y="0"/>
                </a:moveTo>
                <a:lnTo>
                  <a:pt x="13548506" y="0"/>
                </a:lnTo>
                <a:lnTo>
                  <a:pt x="13548506" y="4405286"/>
                </a:lnTo>
                <a:lnTo>
                  <a:pt x="0" y="4405286"/>
                </a:lnTo>
                <a:lnTo>
                  <a:pt x="0" y="0"/>
                </a:lnTo>
                <a:close/>
              </a:path>
            </a:pathLst>
          </a:custGeom>
          <a:blipFill>
            <a:blip r:embed="rId2"/>
            <a:stretch>
              <a:fillRect l="-8486" t="-17455" r="-1118"/>
            </a:stretch>
          </a:blipFill>
        </p:spPr>
        <p:txBody>
          <a:bodyPr/>
          <a:lstStyle/>
          <a:p>
            <a:endParaRPr lang="en-US"/>
          </a:p>
        </p:txBody>
      </p:sp>
      <p:sp>
        <p:nvSpPr>
          <p:cNvPr id="3" name="TextBox 3"/>
          <p:cNvSpPr txBox="1"/>
          <p:nvPr/>
        </p:nvSpPr>
        <p:spPr>
          <a:xfrm>
            <a:off x="939622" y="1203323"/>
            <a:ext cx="9616129" cy="874089"/>
          </a:xfrm>
          <a:prstGeom prst="rect">
            <a:avLst/>
          </a:prstGeom>
        </p:spPr>
        <p:txBody>
          <a:bodyPr lIns="0" tIns="0" rIns="0" bIns="0" rtlCol="0" anchor="t">
            <a:spAutoFit/>
          </a:bodyPr>
          <a:lstStyle/>
          <a:p>
            <a:pPr algn="l">
              <a:lnSpc>
                <a:spcPts val="6946"/>
              </a:lnSpc>
            </a:pPr>
            <a:r>
              <a:rPr lang="en-US" sz="4962">
                <a:solidFill>
                  <a:srgbClr val="000000"/>
                </a:solidFill>
                <a:latin typeface="Arimo Bold"/>
              </a:rPr>
              <a:t>detection spam messages</a:t>
            </a:r>
          </a:p>
        </p:txBody>
      </p:sp>
      <p:grpSp>
        <p:nvGrpSpPr>
          <p:cNvPr id="4" name="Group 4"/>
          <p:cNvGrpSpPr/>
          <p:nvPr/>
        </p:nvGrpSpPr>
        <p:grpSpPr>
          <a:xfrm>
            <a:off x="811768" y="9051407"/>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1028700" y="8969685"/>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50711"/>
            <a:ext cx="13372333" cy="3680886"/>
          </a:xfrm>
          <a:custGeom>
            <a:avLst/>
            <a:gdLst/>
            <a:ahLst/>
            <a:cxnLst/>
            <a:rect l="l" t="t" r="r" b="b"/>
            <a:pathLst>
              <a:path w="13372333" h="3680886">
                <a:moveTo>
                  <a:pt x="0" y="0"/>
                </a:moveTo>
                <a:lnTo>
                  <a:pt x="13372333" y="0"/>
                </a:lnTo>
                <a:lnTo>
                  <a:pt x="13372333" y="3680886"/>
                </a:lnTo>
                <a:lnTo>
                  <a:pt x="0" y="3680886"/>
                </a:lnTo>
                <a:lnTo>
                  <a:pt x="0" y="0"/>
                </a:lnTo>
                <a:close/>
              </a:path>
            </a:pathLst>
          </a:custGeom>
          <a:blipFill>
            <a:blip r:embed="rId2"/>
            <a:stretch>
              <a:fillRect l="-8146" t="-19351" r="-1851" b="-531"/>
            </a:stretch>
          </a:blipFill>
        </p:spPr>
        <p:txBody>
          <a:bodyPr/>
          <a:lstStyle/>
          <a:p>
            <a:endParaRPr lang="en-US"/>
          </a:p>
        </p:txBody>
      </p:sp>
      <p:sp>
        <p:nvSpPr>
          <p:cNvPr id="3" name="TextBox 3"/>
          <p:cNvSpPr txBox="1"/>
          <p:nvPr/>
        </p:nvSpPr>
        <p:spPr>
          <a:xfrm>
            <a:off x="1028700" y="1453597"/>
            <a:ext cx="9616129" cy="874089"/>
          </a:xfrm>
          <a:prstGeom prst="rect">
            <a:avLst/>
          </a:prstGeom>
        </p:spPr>
        <p:txBody>
          <a:bodyPr lIns="0" tIns="0" rIns="0" bIns="0" rtlCol="0" anchor="t">
            <a:spAutoFit/>
          </a:bodyPr>
          <a:lstStyle/>
          <a:p>
            <a:pPr algn="l">
              <a:lnSpc>
                <a:spcPts val="6946"/>
              </a:lnSpc>
            </a:pPr>
            <a:r>
              <a:rPr lang="en-US" sz="4962">
                <a:solidFill>
                  <a:srgbClr val="000000"/>
                </a:solidFill>
                <a:latin typeface="Arimo Bold"/>
              </a:rPr>
              <a:t>detection Ham messages</a:t>
            </a:r>
          </a:p>
        </p:txBody>
      </p:sp>
      <p:grpSp>
        <p:nvGrpSpPr>
          <p:cNvPr id="4" name="Group 4"/>
          <p:cNvGrpSpPr/>
          <p:nvPr/>
        </p:nvGrpSpPr>
        <p:grpSpPr>
          <a:xfrm>
            <a:off x="811768" y="9051407"/>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1077946" y="8969685"/>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985" y="8551317"/>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572314" y="8505388"/>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28</a:t>
            </a:r>
          </a:p>
        </p:txBody>
      </p:sp>
      <p:grpSp>
        <p:nvGrpSpPr>
          <p:cNvPr id="6" name="Group 6"/>
          <p:cNvGrpSpPr/>
          <p:nvPr/>
        </p:nvGrpSpPr>
        <p:grpSpPr>
          <a:xfrm>
            <a:off x="1706474" y="3177933"/>
            <a:ext cx="14875053" cy="4389478"/>
            <a:chOff x="0" y="152400"/>
            <a:chExt cx="19833404" cy="5852637"/>
          </a:xfrm>
        </p:grpSpPr>
        <p:sp>
          <p:nvSpPr>
            <p:cNvPr id="7" name="TextBox 7"/>
            <p:cNvSpPr txBox="1"/>
            <p:nvPr/>
          </p:nvSpPr>
          <p:spPr>
            <a:xfrm>
              <a:off x="0" y="152400"/>
              <a:ext cx="19833404" cy="2156551"/>
            </a:xfrm>
            <a:prstGeom prst="rect">
              <a:avLst/>
            </a:prstGeom>
          </p:spPr>
          <p:txBody>
            <a:bodyPr lIns="0" tIns="0" rIns="0" bIns="0" rtlCol="0" anchor="t">
              <a:spAutoFit/>
            </a:bodyPr>
            <a:lstStyle/>
            <a:p>
              <a:pPr algn="ctr">
                <a:lnSpc>
                  <a:spcPts val="12131"/>
                </a:lnSpc>
              </a:pPr>
              <a:r>
                <a:rPr lang="en-US" sz="11553">
                  <a:solidFill>
                    <a:srgbClr val="000000"/>
                  </a:solidFill>
                  <a:latin typeface="Josefin Sans"/>
                </a:rPr>
                <a:t>finally this is</a:t>
              </a:r>
            </a:p>
          </p:txBody>
        </p:sp>
        <p:sp>
          <p:nvSpPr>
            <p:cNvPr id="8" name="TextBox 8"/>
            <p:cNvSpPr txBox="1"/>
            <p:nvPr/>
          </p:nvSpPr>
          <p:spPr>
            <a:xfrm>
              <a:off x="0" y="2206732"/>
              <a:ext cx="19833404" cy="3798305"/>
            </a:xfrm>
            <a:prstGeom prst="rect">
              <a:avLst/>
            </a:prstGeom>
          </p:spPr>
          <p:txBody>
            <a:bodyPr lIns="0" tIns="0" rIns="0" bIns="0" rtlCol="0" anchor="t">
              <a:spAutoFit/>
            </a:bodyPr>
            <a:lstStyle/>
            <a:p>
              <a:pPr algn="ctr">
                <a:lnSpc>
                  <a:spcPts val="20729"/>
                </a:lnSpc>
              </a:pPr>
              <a:r>
                <a:rPr lang="en-US" sz="23032" spc="-806" dirty="0">
                  <a:solidFill>
                    <a:srgbClr val="013C6C"/>
                  </a:solidFill>
                  <a:latin typeface="Chromium One"/>
                </a:rPr>
                <a:t>demo</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6293" y="8947243"/>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440" t="4453" r="4013"/>
          <a:stretch>
            <a:fillRect/>
          </a:stretch>
        </p:blipFill>
        <p:spPr>
          <a:xfrm>
            <a:off x="0" y="0"/>
            <a:ext cx="18288000" cy="10287000"/>
          </a:xfrm>
          <a:prstGeom prst="rect">
            <a:avLst/>
          </a:prstGeom>
        </p:spPr>
      </p:pic>
      <p:sp>
        <p:nvSpPr>
          <p:cNvPr id="6" name="TextBox 6"/>
          <p:cNvSpPr txBox="1"/>
          <p:nvPr/>
        </p:nvSpPr>
        <p:spPr>
          <a:xfrm>
            <a:off x="939622" y="8901314"/>
            <a:ext cx="734616"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29</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42355" y="2219788"/>
            <a:ext cx="5959560"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TT Drugs Bold"/>
              </a:rPr>
              <a:t>Team Leader Name</a:t>
            </a:r>
          </a:p>
        </p:txBody>
      </p:sp>
      <p:sp>
        <p:nvSpPr>
          <p:cNvPr id="4" name="TextBox 4"/>
          <p:cNvSpPr txBox="1"/>
          <p:nvPr/>
        </p:nvSpPr>
        <p:spPr>
          <a:xfrm>
            <a:off x="2577295" y="2657938"/>
            <a:ext cx="6275861" cy="1530561"/>
          </a:xfrm>
          <a:prstGeom prst="rect">
            <a:avLst/>
          </a:prstGeom>
        </p:spPr>
        <p:txBody>
          <a:bodyPr lIns="0" tIns="0" rIns="0" bIns="0" rtlCol="0" anchor="t">
            <a:spAutoFit/>
          </a:bodyPr>
          <a:lstStyle/>
          <a:p>
            <a:pPr algn="l">
              <a:lnSpc>
                <a:spcPts val="4164"/>
              </a:lnSpc>
            </a:pPr>
            <a:r>
              <a:rPr lang="en-US" sz="2974" spc="148">
                <a:solidFill>
                  <a:srgbClr val="000000"/>
                </a:solidFill>
                <a:latin typeface="Tex Gyre Termes Bold"/>
              </a:rPr>
              <a:t>Ahmed Tarek Abdelfath</a:t>
            </a:r>
          </a:p>
          <a:p>
            <a:pPr algn="l">
              <a:lnSpc>
                <a:spcPts val="4164"/>
              </a:lnSpc>
            </a:pPr>
            <a:r>
              <a:rPr lang="en-US" sz="2974" spc="148">
                <a:solidFill>
                  <a:srgbClr val="000000"/>
                </a:solidFill>
                <a:latin typeface="Tex Gyre Termes Bold"/>
              </a:rPr>
              <a:t>Id(20-02018)</a:t>
            </a:r>
          </a:p>
          <a:p>
            <a:pPr algn="l">
              <a:lnSpc>
                <a:spcPts val="4164"/>
              </a:lnSpc>
            </a:pPr>
            <a:endParaRPr lang="en-US" sz="2974" spc="148">
              <a:solidFill>
                <a:srgbClr val="000000"/>
              </a:solidFill>
              <a:latin typeface="Tex Gyre Termes Bold"/>
            </a:endParaRPr>
          </a:p>
        </p:txBody>
      </p:sp>
      <p:grpSp>
        <p:nvGrpSpPr>
          <p:cNvPr id="5" name="Group 5"/>
          <p:cNvGrpSpPr/>
          <p:nvPr/>
        </p:nvGrpSpPr>
        <p:grpSpPr>
          <a:xfrm>
            <a:off x="1028700" y="1934841"/>
            <a:ext cx="1453186" cy="145318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16666" b="-16666"/>
              </a:stretch>
            </a:blipFill>
          </p:spPr>
          <p:txBody>
            <a:bodyPr/>
            <a:lstStyle/>
            <a:p>
              <a:endParaRPr lang="en-US"/>
            </a:p>
          </p:txBody>
        </p:sp>
      </p:grpSp>
      <p:grpSp>
        <p:nvGrpSpPr>
          <p:cNvPr id="7" name="Group 7"/>
          <p:cNvGrpSpPr/>
          <p:nvPr/>
        </p:nvGrpSpPr>
        <p:grpSpPr>
          <a:xfrm>
            <a:off x="9441862" y="2077882"/>
            <a:ext cx="1453186" cy="1453181"/>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13819" b="-13819"/>
              </a:stretch>
            </a:blipFill>
          </p:spPr>
          <p:txBody>
            <a:bodyPr/>
            <a:lstStyle/>
            <a:p>
              <a:endParaRPr lang="en-US"/>
            </a:p>
          </p:txBody>
        </p:sp>
      </p:grpSp>
      <p:grpSp>
        <p:nvGrpSpPr>
          <p:cNvPr id="9" name="Group 9"/>
          <p:cNvGrpSpPr/>
          <p:nvPr/>
        </p:nvGrpSpPr>
        <p:grpSpPr>
          <a:xfrm>
            <a:off x="1028700" y="5419915"/>
            <a:ext cx="1453186" cy="145318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25901" b="-25901"/>
              </a:stretch>
            </a:blipFill>
          </p:spPr>
          <p:txBody>
            <a:bodyPr/>
            <a:lstStyle/>
            <a:p>
              <a:endParaRPr lang="en-US"/>
            </a:p>
          </p:txBody>
        </p:sp>
      </p:grpSp>
      <p:grpSp>
        <p:nvGrpSpPr>
          <p:cNvPr id="11" name="Group 11"/>
          <p:cNvGrpSpPr/>
          <p:nvPr/>
        </p:nvGrpSpPr>
        <p:grpSpPr>
          <a:xfrm>
            <a:off x="9441862" y="3806675"/>
            <a:ext cx="1453186" cy="1453181"/>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16666" b="-16666"/>
              </a:stretch>
            </a:blipFill>
          </p:spPr>
          <p:txBody>
            <a:bodyPr/>
            <a:lstStyle/>
            <a:p>
              <a:endParaRPr lang="en-US"/>
            </a:p>
          </p:txBody>
        </p:sp>
      </p:grpSp>
      <p:grpSp>
        <p:nvGrpSpPr>
          <p:cNvPr id="13" name="Group 13"/>
          <p:cNvGrpSpPr/>
          <p:nvPr/>
        </p:nvGrpSpPr>
        <p:grpSpPr>
          <a:xfrm>
            <a:off x="1028700" y="3633359"/>
            <a:ext cx="1453186" cy="1453181"/>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t="-38889" b="-38889"/>
              </a:stretch>
            </a:blipFill>
          </p:spPr>
          <p:txBody>
            <a:bodyPr/>
            <a:lstStyle/>
            <a:p>
              <a:endParaRPr lang="en-US"/>
            </a:p>
          </p:txBody>
        </p:sp>
      </p:grpSp>
      <p:grpSp>
        <p:nvGrpSpPr>
          <p:cNvPr id="15" name="Group 15"/>
          <p:cNvGrpSpPr/>
          <p:nvPr/>
        </p:nvGrpSpPr>
        <p:grpSpPr>
          <a:xfrm>
            <a:off x="11056974" y="2219788"/>
            <a:ext cx="6743755" cy="1537335"/>
            <a:chOff x="0" y="0"/>
            <a:chExt cx="8991674" cy="2049781"/>
          </a:xfrm>
        </p:grpSpPr>
        <p:sp>
          <p:nvSpPr>
            <p:cNvPr id="16" name="TextBox 16"/>
            <p:cNvSpPr txBox="1"/>
            <p:nvPr/>
          </p:nvSpPr>
          <p:spPr>
            <a:xfrm>
              <a:off x="0" y="0"/>
              <a:ext cx="8991674" cy="6477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TT Drugs Bold"/>
                </a:rPr>
                <a:t>Team Member Name</a:t>
              </a:r>
            </a:p>
          </p:txBody>
        </p:sp>
        <p:sp>
          <p:nvSpPr>
            <p:cNvPr id="17" name="TextBox 17"/>
            <p:cNvSpPr txBox="1"/>
            <p:nvPr/>
          </p:nvSpPr>
          <p:spPr>
            <a:xfrm>
              <a:off x="0" y="706755"/>
              <a:ext cx="8991674" cy="1343026"/>
            </a:xfrm>
            <a:prstGeom prst="rect">
              <a:avLst/>
            </a:prstGeom>
          </p:spPr>
          <p:txBody>
            <a:bodyPr lIns="0" tIns="0" rIns="0" bIns="0" rtlCol="0" anchor="t">
              <a:spAutoFit/>
            </a:bodyPr>
            <a:lstStyle/>
            <a:p>
              <a:pPr algn="l">
                <a:lnSpc>
                  <a:spcPts val="4199"/>
                </a:lnSpc>
              </a:pPr>
              <a:r>
                <a:rPr lang="en-US" sz="2999" spc="149">
                  <a:solidFill>
                    <a:srgbClr val="000000"/>
                  </a:solidFill>
                  <a:latin typeface="Tex Gyre Termes Bold"/>
                </a:rPr>
                <a:t>Ahmed Abdelnasser maria</a:t>
              </a:r>
            </a:p>
            <a:p>
              <a:pPr algn="l">
                <a:lnSpc>
                  <a:spcPts val="4199"/>
                </a:lnSpc>
              </a:pPr>
              <a:r>
                <a:rPr lang="en-US" sz="2999" spc="149">
                  <a:solidFill>
                    <a:srgbClr val="000000"/>
                  </a:solidFill>
                  <a:latin typeface="Tex Gyre Termes Bold"/>
                </a:rPr>
                <a:t>Id(20-01730)</a:t>
              </a:r>
            </a:p>
          </p:txBody>
        </p:sp>
      </p:grpSp>
      <p:grpSp>
        <p:nvGrpSpPr>
          <p:cNvPr id="18" name="Group 18"/>
          <p:cNvGrpSpPr/>
          <p:nvPr/>
        </p:nvGrpSpPr>
        <p:grpSpPr>
          <a:xfrm>
            <a:off x="2642355" y="5636110"/>
            <a:ext cx="6485182" cy="1537335"/>
            <a:chOff x="0" y="0"/>
            <a:chExt cx="8646909" cy="2049781"/>
          </a:xfrm>
        </p:grpSpPr>
        <p:sp>
          <p:nvSpPr>
            <p:cNvPr id="19" name="TextBox 19"/>
            <p:cNvSpPr txBox="1"/>
            <p:nvPr/>
          </p:nvSpPr>
          <p:spPr>
            <a:xfrm>
              <a:off x="0" y="0"/>
              <a:ext cx="8646909" cy="6477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TT Drugs Bold"/>
                </a:rPr>
                <a:t>Team Member Name</a:t>
              </a:r>
            </a:p>
          </p:txBody>
        </p:sp>
        <p:sp>
          <p:nvSpPr>
            <p:cNvPr id="20" name="TextBox 20"/>
            <p:cNvSpPr txBox="1"/>
            <p:nvPr/>
          </p:nvSpPr>
          <p:spPr>
            <a:xfrm>
              <a:off x="0" y="706755"/>
              <a:ext cx="8646909" cy="1343026"/>
            </a:xfrm>
            <a:prstGeom prst="rect">
              <a:avLst/>
            </a:prstGeom>
          </p:spPr>
          <p:txBody>
            <a:bodyPr lIns="0" tIns="0" rIns="0" bIns="0" rtlCol="0" anchor="t">
              <a:spAutoFit/>
            </a:bodyPr>
            <a:lstStyle/>
            <a:p>
              <a:pPr algn="l">
                <a:lnSpc>
                  <a:spcPts val="4199"/>
                </a:lnSpc>
              </a:pPr>
              <a:r>
                <a:rPr lang="en-US" sz="2999" spc="149">
                  <a:solidFill>
                    <a:srgbClr val="000000"/>
                  </a:solidFill>
                  <a:latin typeface="Tex Gyre Termes Bold"/>
                </a:rPr>
                <a:t>Ahmed Ibrahim Abdellatif</a:t>
              </a:r>
            </a:p>
            <a:p>
              <a:pPr algn="l">
                <a:lnSpc>
                  <a:spcPts val="4199"/>
                </a:lnSpc>
              </a:pPr>
              <a:r>
                <a:rPr lang="en-US" sz="2999" spc="149">
                  <a:solidFill>
                    <a:srgbClr val="000000"/>
                  </a:solidFill>
                  <a:latin typeface="Tex Gyre Termes Bold"/>
                </a:rPr>
                <a:t>Id(20-00408)</a:t>
              </a:r>
            </a:p>
          </p:txBody>
        </p:sp>
      </p:grpSp>
      <p:grpSp>
        <p:nvGrpSpPr>
          <p:cNvPr id="21" name="Group 21"/>
          <p:cNvGrpSpPr/>
          <p:nvPr/>
        </p:nvGrpSpPr>
        <p:grpSpPr>
          <a:xfrm>
            <a:off x="2577295" y="3822217"/>
            <a:ext cx="6145740" cy="1948685"/>
            <a:chOff x="0" y="0"/>
            <a:chExt cx="8194320" cy="2598247"/>
          </a:xfrm>
        </p:grpSpPr>
        <p:sp>
          <p:nvSpPr>
            <p:cNvPr id="22" name="TextBox 22"/>
            <p:cNvSpPr txBox="1"/>
            <p:nvPr/>
          </p:nvSpPr>
          <p:spPr>
            <a:xfrm>
              <a:off x="0" y="-9525"/>
              <a:ext cx="8194320" cy="621769"/>
            </a:xfrm>
            <a:prstGeom prst="rect">
              <a:avLst/>
            </a:prstGeom>
          </p:spPr>
          <p:txBody>
            <a:bodyPr lIns="0" tIns="0" rIns="0" bIns="0" rtlCol="0" anchor="t">
              <a:spAutoFit/>
            </a:bodyPr>
            <a:lstStyle/>
            <a:p>
              <a:pPr marL="0" lvl="0" indent="0" algn="l">
                <a:lnSpc>
                  <a:spcPts val="3629"/>
                </a:lnSpc>
                <a:spcBef>
                  <a:spcPct val="0"/>
                </a:spcBef>
              </a:pPr>
              <a:r>
                <a:rPr lang="en-US" sz="3024">
                  <a:solidFill>
                    <a:srgbClr val="000000"/>
                  </a:solidFill>
                  <a:latin typeface="TT Drugs Bold"/>
                </a:rPr>
                <a:t>Team Member Name</a:t>
              </a:r>
            </a:p>
          </p:txBody>
        </p:sp>
        <p:sp>
          <p:nvSpPr>
            <p:cNvPr id="23" name="TextBox 23"/>
            <p:cNvSpPr txBox="1"/>
            <p:nvPr/>
          </p:nvSpPr>
          <p:spPr>
            <a:xfrm>
              <a:off x="0" y="655935"/>
              <a:ext cx="8194320" cy="1942312"/>
            </a:xfrm>
            <a:prstGeom prst="rect">
              <a:avLst/>
            </a:prstGeom>
          </p:spPr>
          <p:txBody>
            <a:bodyPr lIns="0" tIns="0" rIns="0" bIns="0" rtlCol="0" anchor="t">
              <a:spAutoFit/>
            </a:bodyPr>
            <a:lstStyle/>
            <a:p>
              <a:pPr algn="l">
                <a:lnSpc>
                  <a:spcPts val="3970"/>
                </a:lnSpc>
              </a:pPr>
              <a:r>
                <a:rPr lang="en-US" sz="2835" spc="141">
                  <a:solidFill>
                    <a:srgbClr val="000000"/>
                  </a:solidFill>
                  <a:latin typeface="Tex Gyre Termes Bold"/>
                </a:rPr>
                <a:t>Nourhan Ahmed Mohamed</a:t>
              </a:r>
            </a:p>
            <a:p>
              <a:pPr algn="l">
                <a:lnSpc>
                  <a:spcPts val="3970"/>
                </a:lnSpc>
              </a:pPr>
              <a:r>
                <a:rPr lang="en-US" sz="2835" spc="141">
                  <a:solidFill>
                    <a:srgbClr val="000000"/>
                  </a:solidFill>
                  <a:latin typeface="Tex Gyre Termes Bold"/>
                </a:rPr>
                <a:t>Id(20-00456)</a:t>
              </a:r>
            </a:p>
            <a:p>
              <a:pPr algn="l">
                <a:lnSpc>
                  <a:spcPts val="3970"/>
                </a:lnSpc>
              </a:pPr>
              <a:endParaRPr lang="en-US" sz="2835" spc="141">
                <a:solidFill>
                  <a:srgbClr val="000000"/>
                </a:solidFill>
                <a:latin typeface="Tex Gyre Termes Bold"/>
              </a:endParaRPr>
            </a:p>
          </p:txBody>
        </p:sp>
      </p:grpSp>
      <p:grpSp>
        <p:nvGrpSpPr>
          <p:cNvPr id="24" name="Group 24"/>
          <p:cNvGrpSpPr/>
          <p:nvPr/>
        </p:nvGrpSpPr>
        <p:grpSpPr>
          <a:xfrm>
            <a:off x="11056974" y="4012350"/>
            <a:ext cx="5959560" cy="1537335"/>
            <a:chOff x="0" y="0"/>
            <a:chExt cx="7946080" cy="2049781"/>
          </a:xfrm>
        </p:grpSpPr>
        <p:sp>
          <p:nvSpPr>
            <p:cNvPr id="25" name="TextBox 25"/>
            <p:cNvSpPr txBox="1"/>
            <p:nvPr/>
          </p:nvSpPr>
          <p:spPr>
            <a:xfrm>
              <a:off x="0" y="0"/>
              <a:ext cx="7946080" cy="6477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TT Drugs Bold"/>
                </a:rPr>
                <a:t>Team Member Name</a:t>
              </a:r>
            </a:p>
          </p:txBody>
        </p:sp>
        <p:sp>
          <p:nvSpPr>
            <p:cNvPr id="26" name="TextBox 26"/>
            <p:cNvSpPr txBox="1"/>
            <p:nvPr/>
          </p:nvSpPr>
          <p:spPr>
            <a:xfrm>
              <a:off x="0" y="706755"/>
              <a:ext cx="7946080" cy="1343026"/>
            </a:xfrm>
            <a:prstGeom prst="rect">
              <a:avLst/>
            </a:prstGeom>
          </p:spPr>
          <p:txBody>
            <a:bodyPr lIns="0" tIns="0" rIns="0" bIns="0" rtlCol="0" anchor="t">
              <a:spAutoFit/>
            </a:bodyPr>
            <a:lstStyle/>
            <a:p>
              <a:pPr algn="l">
                <a:lnSpc>
                  <a:spcPts val="4199"/>
                </a:lnSpc>
              </a:pPr>
              <a:r>
                <a:rPr lang="en-US" sz="2999" spc="149">
                  <a:solidFill>
                    <a:srgbClr val="000000"/>
                  </a:solidFill>
                  <a:latin typeface="Tex Gyre Termes Bold"/>
                </a:rPr>
                <a:t>selvia Emad Sobhy</a:t>
              </a:r>
            </a:p>
            <a:p>
              <a:pPr algn="l">
                <a:lnSpc>
                  <a:spcPts val="4199"/>
                </a:lnSpc>
              </a:pPr>
              <a:r>
                <a:rPr lang="en-US" sz="2999" spc="149">
                  <a:solidFill>
                    <a:srgbClr val="000000"/>
                  </a:solidFill>
                  <a:latin typeface="Tex Gyre Termes Bold"/>
                </a:rPr>
                <a:t>Id(20-01836)</a:t>
              </a:r>
            </a:p>
          </p:txBody>
        </p:sp>
      </p:grpSp>
      <p:sp>
        <p:nvSpPr>
          <p:cNvPr id="27" name="AutoShape 27"/>
          <p:cNvSpPr/>
          <p:nvPr/>
        </p:nvSpPr>
        <p:spPr>
          <a:xfrm>
            <a:off x="-332996" y="1596263"/>
            <a:ext cx="18953991" cy="0"/>
          </a:xfrm>
          <a:prstGeom prst="line">
            <a:avLst/>
          </a:prstGeom>
          <a:ln w="19050" cap="flat">
            <a:solidFill>
              <a:srgbClr val="545454"/>
            </a:solidFill>
            <a:prstDash val="solid"/>
            <a:headEnd type="none" w="sm" len="sm"/>
            <a:tailEnd type="none" w="sm" len="sm"/>
          </a:ln>
        </p:spPr>
        <p:txBody>
          <a:bodyPr/>
          <a:lstStyle/>
          <a:p>
            <a:endParaRPr lang="en-US"/>
          </a:p>
        </p:txBody>
      </p:sp>
      <p:sp>
        <p:nvSpPr>
          <p:cNvPr id="28" name="AutoShape 28"/>
          <p:cNvSpPr/>
          <p:nvPr/>
        </p:nvSpPr>
        <p:spPr>
          <a:xfrm>
            <a:off x="-174276" y="9633310"/>
            <a:ext cx="18953991" cy="0"/>
          </a:xfrm>
          <a:prstGeom prst="line">
            <a:avLst/>
          </a:prstGeom>
          <a:ln w="19050" cap="flat">
            <a:solidFill>
              <a:srgbClr val="545454"/>
            </a:solidFill>
            <a:prstDash val="solid"/>
            <a:headEnd type="none" w="sm" len="sm"/>
            <a:tailEnd type="none" w="sm" len="sm"/>
          </a:ln>
        </p:spPr>
        <p:txBody>
          <a:bodyPr/>
          <a:lstStyle/>
          <a:p>
            <a:endParaRPr lang="en-US"/>
          </a:p>
        </p:txBody>
      </p:sp>
      <p:sp>
        <p:nvSpPr>
          <p:cNvPr id="29" name="TextBox 29"/>
          <p:cNvSpPr txBox="1"/>
          <p:nvPr/>
        </p:nvSpPr>
        <p:spPr>
          <a:xfrm>
            <a:off x="2872189" y="469973"/>
            <a:ext cx="12543623" cy="942975"/>
          </a:xfrm>
          <a:prstGeom prst="rect">
            <a:avLst/>
          </a:prstGeom>
        </p:spPr>
        <p:txBody>
          <a:bodyPr lIns="0" tIns="0" rIns="0" bIns="0" rtlCol="0" anchor="t">
            <a:spAutoFit/>
          </a:bodyPr>
          <a:lstStyle/>
          <a:p>
            <a:pPr algn="ctr">
              <a:lnSpc>
                <a:spcPts val="7200"/>
              </a:lnSpc>
            </a:pPr>
            <a:r>
              <a:rPr lang="en-US" sz="6000">
                <a:solidFill>
                  <a:srgbClr val="000000"/>
                </a:solidFill>
                <a:latin typeface="Arimo Bold"/>
              </a:rPr>
              <a:t>Our Team Members</a:t>
            </a:r>
          </a:p>
        </p:txBody>
      </p:sp>
      <p:grpSp>
        <p:nvGrpSpPr>
          <p:cNvPr id="30" name="Group 30"/>
          <p:cNvGrpSpPr/>
          <p:nvPr/>
        </p:nvGrpSpPr>
        <p:grpSpPr>
          <a:xfrm>
            <a:off x="9441862" y="5636110"/>
            <a:ext cx="1453186" cy="1453181"/>
            <a:chOff x="0" y="0"/>
            <a:chExt cx="6350000" cy="6349975"/>
          </a:xfrm>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516" r="-2516"/>
              </a:stretch>
            </a:blipFill>
          </p:spPr>
          <p:txBody>
            <a:bodyPr/>
            <a:lstStyle/>
            <a:p>
              <a:endParaRPr lang="en-US"/>
            </a:p>
          </p:txBody>
        </p:sp>
      </p:grpSp>
      <p:sp>
        <p:nvSpPr>
          <p:cNvPr id="32" name="TextBox 32"/>
          <p:cNvSpPr txBox="1"/>
          <p:nvPr/>
        </p:nvSpPr>
        <p:spPr>
          <a:xfrm>
            <a:off x="11211833" y="5824850"/>
            <a:ext cx="4203978" cy="53785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T Drugs Bold"/>
              </a:rPr>
              <a:t>Team Member Name</a:t>
            </a:r>
          </a:p>
        </p:txBody>
      </p:sp>
      <p:sp>
        <p:nvSpPr>
          <p:cNvPr id="33" name="TextBox 33"/>
          <p:cNvSpPr txBox="1"/>
          <p:nvPr/>
        </p:nvSpPr>
        <p:spPr>
          <a:xfrm>
            <a:off x="10334042" y="6378105"/>
            <a:ext cx="5959560" cy="1019180"/>
          </a:xfrm>
          <a:prstGeom prst="rect">
            <a:avLst/>
          </a:prstGeom>
        </p:spPr>
        <p:txBody>
          <a:bodyPr lIns="0" tIns="0" rIns="0" bIns="0" rtlCol="0" anchor="t">
            <a:spAutoFit/>
          </a:bodyPr>
          <a:lstStyle/>
          <a:p>
            <a:pPr algn="ctr">
              <a:lnSpc>
                <a:spcPts val="4199"/>
              </a:lnSpc>
            </a:pPr>
            <a:r>
              <a:rPr lang="en-US" sz="2999">
                <a:solidFill>
                  <a:srgbClr val="000000"/>
                </a:solidFill>
                <a:latin typeface="Tex Gyre Termes Bold"/>
              </a:rPr>
              <a:t>Mostafa Mohamed Mounes</a:t>
            </a:r>
          </a:p>
          <a:p>
            <a:pPr algn="ctr">
              <a:lnSpc>
                <a:spcPts val="4199"/>
              </a:lnSpc>
              <a:spcBef>
                <a:spcPct val="0"/>
              </a:spcBef>
            </a:pPr>
            <a:r>
              <a:rPr lang="en-US" sz="2999">
                <a:solidFill>
                  <a:srgbClr val="000000"/>
                </a:solidFill>
                <a:latin typeface="Tex Gyre Termes Bold"/>
              </a:rPr>
              <a:t>Id(20-00558)</a:t>
            </a:r>
          </a:p>
        </p:txBody>
      </p:sp>
      <p:grpSp>
        <p:nvGrpSpPr>
          <p:cNvPr id="34" name="Group 34"/>
          <p:cNvGrpSpPr/>
          <p:nvPr/>
        </p:nvGrpSpPr>
        <p:grpSpPr>
          <a:xfrm>
            <a:off x="1028700" y="7260740"/>
            <a:ext cx="1453186" cy="1453181"/>
            <a:chOff x="0" y="0"/>
            <a:chExt cx="6350000" cy="6349975"/>
          </a:xfrm>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txBody>
            <a:bodyPr/>
            <a:lstStyle/>
            <a:p>
              <a:endParaRPr lang="en-US"/>
            </a:p>
          </p:txBody>
        </p:sp>
      </p:grpSp>
      <p:grpSp>
        <p:nvGrpSpPr>
          <p:cNvPr id="36" name="Group 36"/>
          <p:cNvGrpSpPr/>
          <p:nvPr/>
        </p:nvGrpSpPr>
        <p:grpSpPr>
          <a:xfrm>
            <a:off x="9441862" y="7260740"/>
            <a:ext cx="1453186" cy="1453181"/>
            <a:chOff x="0" y="0"/>
            <a:chExt cx="6350000" cy="6349975"/>
          </a:xfrm>
        </p:grpSpPr>
        <p:sp>
          <p:nvSpPr>
            <p:cNvPr id="37" name="Freeform 3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16728" r="-16728"/>
              </a:stretch>
            </a:blipFill>
          </p:spPr>
          <p:txBody>
            <a:bodyPr/>
            <a:lstStyle/>
            <a:p>
              <a:endParaRPr lang="en-US"/>
            </a:p>
          </p:txBody>
        </p:sp>
      </p:grpSp>
      <p:sp>
        <p:nvSpPr>
          <p:cNvPr id="38" name="TextBox 38"/>
          <p:cNvSpPr txBox="1"/>
          <p:nvPr/>
        </p:nvSpPr>
        <p:spPr>
          <a:xfrm>
            <a:off x="11211833" y="7449481"/>
            <a:ext cx="4203978" cy="53785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T Drugs Bold"/>
              </a:rPr>
              <a:t>Team Member Name</a:t>
            </a:r>
          </a:p>
        </p:txBody>
      </p:sp>
      <p:sp>
        <p:nvSpPr>
          <p:cNvPr id="39" name="TextBox 39"/>
          <p:cNvSpPr txBox="1"/>
          <p:nvPr/>
        </p:nvSpPr>
        <p:spPr>
          <a:xfrm>
            <a:off x="2642355" y="7449481"/>
            <a:ext cx="4203978" cy="53785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T Drugs Bold"/>
              </a:rPr>
              <a:t>Team Member Name</a:t>
            </a:r>
          </a:p>
        </p:txBody>
      </p:sp>
      <p:sp>
        <p:nvSpPr>
          <p:cNvPr id="40" name="TextBox 40"/>
          <p:cNvSpPr txBox="1"/>
          <p:nvPr/>
        </p:nvSpPr>
        <p:spPr>
          <a:xfrm>
            <a:off x="1755293" y="7939706"/>
            <a:ext cx="6727537" cy="1019322"/>
          </a:xfrm>
          <a:prstGeom prst="rect">
            <a:avLst/>
          </a:prstGeom>
        </p:spPr>
        <p:txBody>
          <a:bodyPr lIns="0" tIns="0" rIns="0" bIns="0" rtlCol="0" anchor="t">
            <a:spAutoFit/>
          </a:bodyPr>
          <a:lstStyle/>
          <a:p>
            <a:pPr algn="ctr">
              <a:lnSpc>
                <a:spcPts val="4191"/>
              </a:lnSpc>
            </a:pPr>
            <a:r>
              <a:rPr lang="en-US" sz="2994">
                <a:solidFill>
                  <a:srgbClr val="000000"/>
                </a:solidFill>
                <a:latin typeface="Tex Gyre Termes Bold"/>
              </a:rPr>
              <a:t>Ahmed Mahmoud Abdelsamea</a:t>
            </a:r>
          </a:p>
          <a:p>
            <a:pPr algn="ctr">
              <a:lnSpc>
                <a:spcPts val="4191"/>
              </a:lnSpc>
              <a:spcBef>
                <a:spcPct val="0"/>
              </a:spcBef>
            </a:pPr>
            <a:r>
              <a:rPr lang="en-US" sz="2994">
                <a:solidFill>
                  <a:srgbClr val="000000"/>
                </a:solidFill>
                <a:latin typeface="Tex Gyre Termes Bold"/>
              </a:rPr>
              <a:t>Id( 20-00400)</a:t>
            </a:r>
          </a:p>
        </p:txBody>
      </p:sp>
      <p:sp>
        <p:nvSpPr>
          <p:cNvPr id="41" name="TextBox 41"/>
          <p:cNvSpPr txBox="1"/>
          <p:nvPr/>
        </p:nvSpPr>
        <p:spPr>
          <a:xfrm>
            <a:off x="11199849" y="8006381"/>
            <a:ext cx="3999786" cy="1019180"/>
          </a:xfrm>
          <a:prstGeom prst="rect">
            <a:avLst/>
          </a:prstGeom>
        </p:spPr>
        <p:txBody>
          <a:bodyPr lIns="0" tIns="0" rIns="0" bIns="0" rtlCol="0" anchor="t">
            <a:spAutoFit/>
          </a:bodyPr>
          <a:lstStyle/>
          <a:p>
            <a:pPr algn="ctr">
              <a:lnSpc>
                <a:spcPts val="4199"/>
              </a:lnSpc>
            </a:pPr>
            <a:r>
              <a:rPr lang="en-US" sz="2999">
                <a:solidFill>
                  <a:srgbClr val="000000"/>
                </a:solidFill>
                <a:latin typeface="Tex Gyre Termes Bold"/>
              </a:rPr>
              <a:t>Mohamed Ayman Abass</a:t>
            </a:r>
          </a:p>
          <a:p>
            <a:pPr algn="ctr">
              <a:lnSpc>
                <a:spcPts val="4199"/>
              </a:lnSpc>
              <a:spcBef>
                <a:spcPct val="0"/>
              </a:spcBef>
            </a:pPr>
            <a:r>
              <a:rPr lang="en-US" sz="2999">
                <a:solidFill>
                  <a:srgbClr val="000000"/>
                </a:solidFill>
                <a:latin typeface="Tex Gyre Termes Bold"/>
              </a:rPr>
              <a:t>Id(20-01848)</a:t>
            </a:r>
          </a:p>
        </p:txBody>
      </p:sp>
      <p:grpSp>
        <p:nvGrpSpPr>
          <p:cNvPr id="42" name="Group 42"/>
          <p:cNvGrpSpPr>
            <a:grpSpLocks noChangeAspect="1"/>
          </p:cNvGrpSpPr>
          <p:nvPr/>
        </p:nvGrpSpPr>
        <p:grpSpPr>
          <a:xfrm>
            <a:off x="15415811" y="0"/>
            <a:ext cx="2872189" cy="2931789"/>
            <a:chOff x="0" y="0"/>
            <a:chExt cx="3980574" cy="4063174"/>
          </a:xfrm>
        </p:grpSpPr>
        <p:sp>
          <p:nvSpPr>
            <p:cNvPr id="43" name="Freeform 43"/>
            <p:cNvSpPr/>
            <p:nvPr/>
          </p:nvSpPr>
          <p:spPr>
            <a:xfrm>
              <a:off x="0" y="0"/>
              <a:ext cx="3980688" cy="4063238"/>
            </a:xfrm>
            <a:custGeom>
              <a:avLst/>
              <a:gdLst/>
              <a:ahLst/>
              <a:cxnLst/>
              <a:rect l="l" t="t" r="r" b="b"/>
              <a:pathLst>
                <a:path w="3980688" h="4063238">
                  <a:moveTo>
                    <a:pt x="1989328" y="0"/>
                  </a:moveTo>
                  <a:cubicBezTo>
                    <a:pt x="890524" y="508"/>
                    <a:pt x="0" y="912241"/>
                    <a:pt x="0" y="2036953"/>
                  </a:cubicBezTo>
                  <a:cubicBezTo>
                    <a:pt x="0" y="3091180"/>
                    <a:pt x="782574" y="3958463"/>
                    <a:pt x="1785747" y="4063238"/>
                  </a:cubicBezTo>
                  <a:lnTo>
                    <a:pt x="2194941" y="4063238"/>
                  </a:lnTo>
                  <a:cubicBezTo>
                    <a:pt x="3197987" y="3958463"/>
                    <a:pt x="3980688" y="3091180"/>
                    <a:pt x="3980688" y="2036953"/>
                  </a:cubicBezTo>
                  <a:cubicBezTo>
                    <a:pt x="3980561" y="912241"/>
                    <a:pt x="3090037" y="508"/>
                    <a:pt x="1991360" y="0"/>
                  </a:cubicBezTo>
                  <a:close/>
                </a:path>
              </a:pathLst>
            </a:custGeom>
            <a:blipFill>
              <a:blip r:embed="rId11"/>
              <a:stretch>
                <a:fillRect l="-1367" r="-704" b="1"/>
              </a:stretch>
            </a:blipFill>
          </p:spPr>
          <p:txBody>
            <a:bodyPr/>
            <a:lstStyle/>
            <a:p>
              <a:endParaRPr lang="en-US"/>
            </a:p>
          </p:txBody>
        </p:sp>
      </p:grpSp>
      <p:grpSp>
        <p:nvGrpSpPr>
          <p:cNvPr id="44" name="Group 44"/>
          <p:cNvGrpSpPr/>
          <p:nvPr/>
        </p:nvGrpSpPr>
        <p:grpSpPr>
          <a:xfrm>
            <a:off x="951002" y="9292403"/>
            <a:ext cx="1241275" cy="928593"/>
            <a:chOff x="0" y="0"/>
            <a:chExt cx="326920" cy="244568"/>
          </a:xfrm>
        </p:grpSpPr>
        <p:sp>
          <p:nvSpPr>
            <p:cNvPr id="45" name="Freeform 4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6" name="TextBox 4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47" name="TextBox 47"/>
          <p:cNvSpPr txBox="1"/>
          <p:nvPr/>
        </p:nvSpPr>
        <p:spPr>
          <a:xfrm>
            <a:off x="1387985" y="9246473"/>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639" y="1592421"/>
            <a:ext cx="15334204" cy="7100010"/>
          </a:xfrm>
          <a:prstGeom prst="rect">
            <a:avLst/>
          </a:prstGeom>
        </p:spPr>
        <p:txBody>
          <a:bodyPr lIns="0" tIns="0" rIns="0" bIns="0" rtlCol="0" anchor="t">
            <a:spAutoFit/>
          </a:bodyPr>
          <a:lstStyle/>
          <a:p>
            <a:pPr algn="l">
              <a:lnSpc>
                <a:spcPts val="4702"/>
              </a:lnSpc>
            </a:pPr>
            <a:r>
              <a:rPr lang="en-US" sz="3376">
                <a:solidFill>
                  <a:srgbClr val="000000"/>
                </a:solidFill>
                <a:latin typeface="Arimo Bold"/>
              </a:rPr>
              <a:t>In today's globalized world, email is a primary source of communication. This communication can vary from personal, business, corporate to government. </a:t>
            </a:r>
          </a:p>
          <a:p>
            <a:pPr algn="l">
              <a:lnSpc>
                <a:spcPts val="4702"/>
              </a:lnSpc>
            </a:pPr>
            <a:endParaRPr lang="en-US" sz="3376">
              <a:solidFill>
                <a:srgbClr val="000000"/>
              </a:solidFill>
              <a:latin typeface="Arimo Bold"/>
            </a:endParaRPr>
          </a:p>
          <a:p>
            <a:pPr algn="l">
              <a:lnSpc>
                <a:spcPts val="4702"/>
              </a:lnSpc>
            </a:pPr>
            <a:r>
              <a:rPr lang="en-US" sz="3376">
                <a:solidFill>
                  <a:srgbClr val="000000"/>
                </a:solidFill>
                <a:latin typeface="Arimo Bold"/>
              </a:rPr>
              <a:t>With the rapid increase in email usage, there has also been increase in the SPAM emails. SPAM emails, also known as junk email involves nearly identical messages sent to numerous recipients by email. Apart from being annoying, spam emails can also pose a security threat to computer system. </a:t>
            </a:r>
          </a:p>
          <a:p>
            <a:pPr algn="l">
              <a:lnSpc>
                <a:spcPts val="4702"/>
              </a:lnSpc>
            </a:pPr>
            <a:endParaRPr lang="en-US" sz="3376">
              <a:solidFill>
                <a:srgbClr val="000000"/>
              </a:solidFill>
              <a:latin typeface="Arimo Bold"/>
            </a:endParaRPr>
          </a:p>
          <a:p>
            <a:pPr algn="l">
              <a:lnSpc>
                <a:spcPts val="4702"/>
              </a:lnSpc>
            </a:pPr>
            <a:r>
              <a:rPr lang="en-US" sz="3376">
                <a:solidFill>
                  <a:srgbClr val="000000"/>
                </a:solidFill>
                <a:latin typeface="Arimo Bold"/>
              </a:rPr>
              <a:t>It is estimated that spam cost businesses on the order of</a:t>
            </a:r>
            <a:r>
              <a:rPr lang="en-US" sz="3376" u="sng">
                <a:solidFill>
                  <a:srgbClr val="000000"/>
                </a:solidFill>
                <a:latin typeface="Arimo Bold"/>
              </a:rPr>
              <a:t> $100 billion in 2007. </a:t>
            </a:r>
          </a:p>
        </p:txBody>
      </p:sp>
      <p:sp>
        <p:nvSpPr>
          <p:cNvPr id="3" name="TextBox 3"/>
          <p:cNvSpPr txBox="1"/>
          <p:nvPr/>
        </p:nvSpPr>
        <p:spPr>
          <a:xfrm>
            <a:off x="502639" y="121596"/>
            <a:ext cx="7259688" cy="1604658"/>
          </a:xfrm>
          <a:prstGeom prst="rect">
            <a:avLst/>
          </a:prstGeom>
        </p:spPr>
        <p:txBody>
          <a:bodyPr lIns="0" tIns="0" rIns="0" bIns="0" rtlCol="0" anchor="t">
            <a:spAutoFit/>
          </a:bodyPr>
          <a:lstStyle/>
          <a:p>
            <a:pPr algn="l">
              <a:lnSpc>
                <a:spcPts val="12879"/>
              </a:lnSpc>
            </a:pPr>
            <a:r>
              <a:rPr lang="en-US" sz="9199">
                <a:solidFill>
                  <a:srgbClr val="000000"/>
                </a:solidFill>
                <a:latin typeface="Arimo Bold"/>
              </a:rPr>
              <a:t>Introduction</a:t>
            </a:r>
          </a:p>
        </p:txBody>
      </p:sp>
      <p:grpSp>
        <p:nvGrpSpPr>
          <p:cNvPr id="4" name="Group 4"/>
          <p:cNvGrpSpPr/>
          <p:nvPr/>
        </p:nvGrpSpPr>
        <p:grpSpPr>
          <a:xfrm>
            <a:off x="65655" y="9585855"/>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502639" y="9471555"/>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4</a:t>
            </a:r>
          </a:p>
        </p:txBody>
      </p:sp>
      <p:sp>
        <p:nvSpPr>
          <p:cNvPr id="8" name="TextBox 8"/>
          <p:cNvSpPr txBox="1"/>
          <p:nvPr/>
        </p:nvSpPr>
        <p:spPr>
          <a:xfrm>
            <a:off x="4725717" y="9547755"/>
            <a:ext cx="16230600" cy="656589"/>
          </a:xfrm>
          <a:prstGeom prst="rect">
            <a:avLst/>
          </a:prstGeom>
        </p:spPr>
        <p:txBody>
          <a:bodyPr lIns="0" tIns="0" rIns="0" bIns="0" rtlCol="0" anchor="t">
            <a:spAutoFit/>
          </a:bodyPr>
          <a:lstStyle/>
          <a:p>
            <a:pPr algn="ctr">
              <a:lnSpc>
                <a:spcPts val="2660"/>
              </a:lnSpc>
            </a:pPr>
            <a:r>
              <a:rPr lang="en-US" sz="1900">
                <a:solidFill>
                  <a:srgbClr val="7492A5"/>
                </a:solidFill>
                <a:latin typeface="Canva Sans"/>
              </a:rPr>
              <a:t>Symantec. (2007). The State of Spam: A Monthly Report - August 2007. Retrieved from http:// www.symantec.com/avcenter/reference/symantec_Spam_Report_-_August_2007.pdf.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1211" y="600833"/>
            <a:ext cx="12736200" cy="5069385"/>
          </a:xfrm>
          <a:custGeom>
            <a:avLst/>
            <a:gdLst/>
            <a:ahLst/>
            <a:cxnLst/>
            <a:rect l="l" t="t" r="r" b="b"/>
            <a:pathLst>
              <a:path w="12736200" h="5069385">
                <a:moveTo>
                  <a:pt x="0" y="0"/>
                </a:moveTo>
                <a:lnTo>
                  <a:pt x="12736200" y="0"/>
                </a:lnTo>
                <a:lnTo>
                  <a:pt x="12736200" y="5069385"/>
                </a:lnTo>
                <a:lnTo>
                  <a:pt x="0" y="5069385"/>
                </a:lnTo>
                <a:lnTo>
                  <a:pt x="0" y="0"/>
                </a:lnTo>
                <a:close/>
              </a:path>
            </a:pathLst>
          </a:custGeom>
          <a:blipFill>
            <a:blip r:embed="rId2"/>
            <a:stretch>
              <a:fillRect t="-4616" b="-4616"/>
            </a:stretch>
          </a:blipFill>
        </p:spPr>
        <p:txBody>
          <a:bodyPr/>
          <a:lstStyle/>
          <a:p>
            <a:endParaRPr lang="en-US"/>
          </a:p>
        </p:txBody>
      </p:sp>
      <p:sp>
        <p:nvSpPr>
          <p:cNvPr id="3" name="TextBox 3"/>
          <p:cNvSpPr txBox="1"/>
          <p:nvPr/>
        </p:nvSpPr>
        <p:spPr>
          <a:xfrm>
            <a:off x="0" y="5390097"/>
            <a:ext cx="18288000" cy="4796796"/>
          </a:xfrm>
          <a:prstGeom prst="rect">
            <a:avLst/>
          </a:prstGeom>
        </p:spPr>
        <p:txBody>
          <a:bodyPr lIns="0" tIns="0" rIns="0" bIns="0" rtlCol="0" anchor="t">
            <a:spAutoFit/>
          </a:bodyPr>
          <a:lstStyle/>
          <a:p>
            <a:pPr marL="841963" lvl="1" indent="-420982" algn="l">
              <a:lnSpc>
                <a:spcPts val="5459"/>
              </a:lnSpc>
              <a:buFont typeface="Arial"/>
              <a:buChar char="•"/>
            </a:pPr>
            <a:r>
              <a:rPr lang="en-US" sz="3899">
                <a:solidFill>
                  <a:srgbClr val="000000"/>
                </a:solidFill>
                <a:latin typeface="Arimo Bold"/>
              </a:rPr>
              <a:t>In this project, we use text mining to perform automatic spam filtering to use emails effectively.</a:t>
            </a:r>
          </a:p>
          <a:p>
            <a:pPr marL="841963" lvl="1" indent="-420982" algn="l">
              <a:lnSpc>
                <a:spcPts val="5459"/>
              </a:lnSpc>
              <a:buFont typeface="Arial"/>
              <a:buChar char="•"/>
            </a:pPr>
            <a:r>
              <a:rPr lang="en-US" sz="3899">
                <a:solidFill>
                  <a:srgbClr val="000000"/>
                </a:solidFill>
                <a:latin typeface="Arimo Bold"/>
              </a:rPr>
              <a:t>We try to identify patterns using </a:t>
            </a:r>
          </a:p>
          <a:p>
            <a:pPr marL="841963" lvl="1" indent="-420982" algn="l">
              <a:lnSpc>
                <a:spcPts val="5459"/>
              </a:lnSpc>
              <a:buAutoNum type="arabicPeriod"/>
            </a:pPr>
            <a:r>
              <a:rPr lang="en-US" sz="3899">
                <a:solidFill>
                  <a:srgbClr val="000000"/>
                </a:solidFill>
                <a:latin typeface="Arimo Bold"/>
              </a:rPr>
              <a:t>Data-mining </a:t>
            </a:r>
          </a:p>
          <a:p>
            <a:pPr marL="841963" lvl="1" indent="-420982" algn="l">
              <a:lnSpc>
                <a:spcPts val="5459"/>
              </a:lnSpc>
              <a:buAutoNum type="arabicPeriod"/>
            </a:pPr>
            <a:r>
              <a:rPr lang="en-US" sz="3899">
                <a:solidFill>
                  <a:srgbClr val="000000"/>
                </a:solidFill>
                <a:latin typeface="Arimo Bold"/>
              </a:rPr>
              <a:t>classification algorithms </a:t>
            </a:r>
          </a:p>
          <a:p>
            <a:pPr algn="l">
              <a:lnSpc>
                <a:spcPts val="5459"/>
              </a:lnSpc>
            </a:pPr>
            <a:r>
              <a:rPr lang="en-US" sz="3899">
                <a:solidFill>
                  <a:srgbClr val="000000"/>
                </a:solidFill>
                <a:latin typeface="Arimo Bold"/>
              </a:rPr>
              <a:t>   such as (SVM, Random forest) to enable us classify the emails as HAM or spam.   </a:t>
            </a:r>
          </a:p>
        </p:txBody>
      </p:sp>
      <p:sp>
        <p:nvSpPr>
          <p:cNvPr id="4" name="TextBox 4"/>
          <p:cNvSpPr txBox="1"/>
          <p:nvPr/>
        </p:nvSpPr>
        <p:spPr>
          <a:xfrm>
            <a:off x="939622" y="391283"/>
            <a:ext cx="7259688" cy="1604658"/>
          </a:xfrm>
          <a:prstGeom prst="rect">
            <a:avLst/>
          </a:prstGeom>
        </p:spPr>
        <p:txBody>
          <a:bodyPr lIns="0" tIns="0" rIns="0" bIns="0" rtlCol="0" anchor="t">
            <a:spAutoFit/>
          </a:bodyPr>
          <a:lstStyle/>
          <a:p>
            <a:pPr algn="l">
              <a:lnSpc>
                <a:spcPts val="12879"/>
              </a:lnSpc>
            </a:pPr>
            <a:r>
              <a:rPr lang="en-US" sz="9199">
                <a:solidFill>
                  <a:srgbClr val="000000"/>
                </a:solidFill>
                <a:latin typeface="Arimo Bold"/>
              </a:rPr>
              <a:t>Introduction</a:t>
            </a:r>
          </a:p>
        </p:txBody>
      </p:sp>
      <p:grpSp>
        <p:nvGrpSpPr>
          <p:cNvPr id="5" name="Group 5"/>
          <p:cNvGrpSpPr/>
          <p:nvPr/>
        </p:nvGrpSpPr>
        <p:grpSpPr>
          <a:xfrm>
            <a:off x="17046725" y="9358407"/>
            <a:ext cx="1241275" cy="928593"/>
            <a:chOff x="0" y="0"/>
            <a:chExt cx="326920" cy="244568"/>
          </a:xfrm>
        </p:grpSpPr>
        <p:sp>
          <p:nvSpPr>
            <p:cNvPr id="6" name="Freeform 6"/>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7" name="TextBox 7"/>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8" name="TextBox 8"/>
          <p:cNvSpPr txBox="1"/>
          <p:nvPr/>
        </p:nvSpPr>
        <p:spPr>
          <a:xfrm>
            <a:off x="17483709" y="9380849"/>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12776" y="9258300"/>
            <a:ext cx="1241275" cy="928593"/>
            <a:chOff x="0" y="0"/>
            <a:chExt cx="326920" cy="244568"/>
          </a:xfrm>
        </p:grpSpPr>
        <p:sp>
          <p:nvSpPr>
            <p:cNvPr id="3" name="Freeform 3"/>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4" name="TextBox 4"/>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246524" y="2671024"/>
            <a:ext cx="17259300" cy="7615976"/>
          </a:xfrm>
          <a:custGeom>
            <a:avLst/>
            <a:gdLst/>
            <a:ahLst/>
            <a:cxnLst/>
            <a:rect l="l" t="t" r="r" b="b"/>
            <a:pathLst>
              <a:path w="17259300" h="7615976">
                <a:moveTo>
                  <a:pt x="0" y="0"/>
                </a:moveTo>
                <a:lnTo>
                  <a:pt x="17259300" y="0"/>
                </a:lnTo>
                <a:lnTo>
                  <a:pt x="17259300" y="7615976"/>
                </a:lnTo>
                <a:lnTo>
                  <a:pt x="0" y="7615976"/>
                </a:lnTo>
                <a:lnTo>
                  <a:pt x="0" y="0"/>
                </a:lnTo>
                <a:close/>
              </a:path>
            </a:pathLst>
          </a:custGeom>
          <a:blipFill>
            <a:blip r:embed="rId2"/>
            <a:stretch>
              <a:fillRect t="-1392" r="-1103" b="-1392"/>
            </a:stretch>
          </a:blipFill>
        </p:spPr>
        <p:txBody>
          <a:bodyPr/>
          <a:lstStyle/>
          <a:p>
            <a:endParaRPr lang="en-US"/>
          </a:p>
        </p:txBody>
      </p:sp>
      <p:sp>
        <p:nvSpPr>
          <p:cNvPr id="6" name="TextBox 6"/>
          <p:cNvSpPr txBox="1"/>
          <p:nvPr/>
        </p:nvSpPr>
        <p:spPr>
          <a:xfrm>
            <a:off x="524457" y="344804"/>
            <a:ext cx="8442115" cy="1205867"/>
          </a:xfrm>
          <a:prstGeom prst="rect">
            <a:avLst/>
          </a:prstGeom>
        </p:spPr>
        <p:txBody>
          <a:bodyPr lIns="0" tIns="0" rIns="0" bIns="0" rtlCol="0" anchor="t">
            <a:spAutoFit/>
          </a:bodyPr>
          <a:lstStyle/>
          <a:p>
            <a:pPr algn="l">
              <a:lnSpc>
                <a:spcPts val="9659"/>
              </a:lnSpc>
            </a:pPr>
            <a:r>
              <a:rPr lang="en-US" sz="6899">
                <a:solidFill>
                  <a:srgbClr val="000000"/>
                </a:solidFill>
                <a:latin typeface="Arimo Bold"/>
              </a:rPr>
              <a:t>machhine learning</a:t>
            </a:r>
          </a:p>
        </p:txBody>
      </p:sp>
      <p:sp>
        <p:nvSpPr>
          <p:cNvPr id="7" name="TextBox 7"/>
          <p:cNvSpPr txBox="1"/>
          <p:nvPr/>
        </p:nvSpPr>
        <p:spPr>
          <a:xfrm>
            <a:off x="17449760" y="9212371"/>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94240"/>
            <a:ext cx="18288000" cy="9471137"/>
          </a:xfrm>
          <a:custGeom>
            <a:avLst/>
            <a:gdLst/>
            <a:ahLst/>
            <a:cxnLst/>
            <a:rect l="l" t="t" r="r" b="b"/>
            <a:pathLst>
              <a:path w="18288000" h="9471137">
                <a:moveTo>
                  <a:pt x="0" y="0"/>
                </a:moveTo>
                <a:lnTo>
                  <a:pt x="18288000" y="0"/>
                </a:lnTo>
                <a:lnTo>
                  <a:pt x="18288000" y="9471136"/>
                </a:lnTo>
                <a:lnTo>
                  <a:pt x="0" y="9471136"/>
                </a:lnTo>
                <a:lnTo>
                  <a:pt x="0" y="0"/>
                </a:lnTo>
                <a:close/>
              </a:path>
            </a:pathLst>
          </a:custGeom>
          <a:blipFill>
            <a:blip r:embed="rId2"/>
            <a:stretch>
              <a:fillRect t="-54559" b="-38532"/>
            </a:stretch>
          </a:blipFill>
        </p:spPr>
        <p:txBody>
          <a:bodyPr/>
          <a:lstStyle/>
          <a:p>
            <a:endParaRPr lang="en-US"/>
          </a:p>
        </p:txBody>
      </p:sp>
      <p:sp>
        <p:nvSpPr>
          <p:cNvPr id="3" name="TextBox 3"/>
          <p:cNvSpPr txBox="1"/>
          <p:nvPr/>
        </p:nvSpPr>
        <p:spPr>
          <a:xfrm>
            <a:off x="312682" y="154467"/>
            <a:ext cx="16740370" cy="874233"/>
          </a:xfrm>
          <a:prstGeom prst="rect">
            <a:avLst/>
          </a:prstGeom>
        </p:spPr>
        <p:txBody>
          <a:bodyPr lIns="0" tIns="0" rIns="0" bIns="0" rtlCol="0" anchor="t">
            <a:spAutoFit/>
          </a:bodyPr>
          <a:lstStyle/>
          <a:p>
            <a:pPr algn="l">
              <a:lnSpc>
                <a:spcPts val="6938"/>
              </a:lnSpc>
            </a:pPr>
            <a:r>
              <a:rPr lang="en-US" sz="4956">
                <a:solidFill>
                  <a:srgbClr val="000000"/>
                </a:solidFill>
                <a:latin typeface="Arimo Bold"/>
              </a:rPr>
              <a:t>Leverage Machine Learning For Filtering Messages..</a:t>
            </a:r>
          </a:p>
        </p:txBody>
      </p:sp>
      <p:grpSp>
        <p:nvGrpSpPr>
          <p:cNvPr id="4" name="Group 4"/>
          <p:cNvGrpSpPr/>
          <p:nvPr/>
        </p:nvGrpSpPr>
        <p:grpSpPr>
          <a:xfrm>
            <a:off x="-124301" y="9503459"/>
            <a:ext cx="873967" cy="928593"/>
            <a:chOff x="0" y="0"/>
            <a:chExt cx="230181" cy="244568"/>
          </a:xfrm>
        </p:grpSpPr>
        <p:sp>
          <p:nvSpPr>
            <p:cNvPr id="5" name="Freeform 5"/>
            <p:cNvSpPr/>
            <p:nvPr/>
          </p:nvSpPr>
          <p:spPr>
            <a:xfrm>
              <a:off x="0" y="0"/>
              <a:ext cx="230181" cy="244568"/>
            </a:xfrm>
            <a:custGeom>
              <a:avLst/>
              <a:gdLst/>
              <a:ahLst/>
              <a:cxnLst/>
              <a:rect l="l" t="t" r="r" b="b"/>
              <a:pathLst>
                <a:path w="230181" h="244568">
                  <a:moveTo>
                    <a:pt x="115090" y="0"/>
                  </a:moveTo>
                  <a:lnTo>
                    <a:pt x="115090" y="0"/>
                  </a:lnTo>
                  <a:cubicBezTo>
                    <a:pt x="145614" y="0"/>
                    <a:pt x="174888" y="12126"/>
                    <a:pt x="196471" y="33709"/>
                  </a:cubicBezTo>
                  <a:cubicBezTo>
                    <a:pt x="218055" y="55293"/>
                    <a:pt x="230181" y="84566"/>
                    <a:pt x="230181" y="115090"/>
                  </a:cubicBezTo>
                  <a:lnTo>
                    <a:pt x="230181" y="129477"/>
                  </a:lnTo>
                  <a:cubicBezTo>
                    <a:pt x="230181" y="160001"/>
                    <a:pt x="218055" y="189275"/>
                    <a:pt x="196471" y="210858"/>
                  </a:cubicBezTo>
                  <a:cubicBezTo>
                    <a:pt x="174888" y="232442"/>
                    <a:pt x="145614" y="244568"/>
                    <a:pt x="115090" y="244568"/>
                  </a:cubicBezTo>
                  <a:lnTo>
                    <a:pt x="115090" y="244568"/>
                  </a:lnTo>
                  <a:cubicBezTo>
                    <a:pt x="84566" y="244568"/>
                    <a:pt x="55293" y="232442"/>
                    <a:pt x="33709" y="210858"/>
                  </a:cubicBezTo>
                  <a:cubicBezTo>
                    <a:pt x="12126" y="189275"/>
                    <a:pt x="0" y="160001"/>
                    <a:pt x="0" y="129477"/>
                  </a:cubicBezTo>
                  <a:lnTo>
                    <a:pt x="0" y="115090"/>
                  </a:lnTo>
                  <a:cubicBezTo>
                    <a:pt x="0" y="84566"/>
                    <a:pt x="12126" y="55293"/>
                    <a:pt x="33709" y="33709"/>
                  </a:cubicBezTo>
                  <a:cubicBezTo>
                    <a:pt x="55293" y="12126"/>
                    <a:pt x="84566" y="0"/>
                    <a:pt x="115090" y="0"/>
                  </a:cubicBezTo>
                  <a:close/>
                </a:path>
              </a:pathLst>
            </a:custGeom>
            <a:solidFill>
              <a:srgbClr val="7492A5"/>
            </a:solidFill>
          </p:spPr>
          <p:txBody>
            <a:bodyPr/>
            <a:lstStyle/>
            <a:p>
              <a:endParaRPr lang="en-US"/>
            </a:p>
          </p:txBody>
        </p:sp>
        <p:sp>
          <p:nvSpPr>
            <p:cNvPr id="6" name="TextBox 6"/>
            <p:cNvSpPr txBox="1"/>
            <p:nvPr/>
          </p:nvSpPr>
          <p:spPr>
            <a:xfrm>
              <a:off x="0" y="-66675"/>
              <a:ext cx="230181"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157150" y="9389159"/>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933450"/>
            <a:ext cx="17773650" cy="7087069"/>
          </a:xfrm>
          <a:prstGeom prst="rect">
            <a:avLst/>
          </a:prstGeom>
        </p:spPr>
        <p:txBody>
          <a:bodyPr lIns="0" tIns="0" rIns="0" bIns="0" rtlCol="0" anchor="t">
            <a:spAutoFit/>
          </a:bodyPr>
          <a:lstStyle/>
          <a:p>
            <a:pPr algn="l">
              <a:lnSpc>
                <a:spcPts val="5152"/>
              </a:lnSpc>
              <a:spcBef>
                <a:spcPct val="0"/>
              </a:spcBef>
            </a:pPr>
            <a:r>
              <a:rPr lang="en-US" sz="3680">
                <a:solidFill>
                  <a:srgbClr val="000000"/>
                </a:solidFill>
                <a:latin typeface="Arimo Bold"/>
              </a:rPr>
              <a:t>   Some Examples Of Spam Detectors:</a:t>
            </a:r>
          </a:p>
          <a:p>
            <a:pPr algn="l">
              <a:lnSpc>
                <a:spcPts val="3963"/>
              </a:lnSpc>
              <a:spcBef>
                <a:spcPct val="0"/>
              </a:spcBef>
            </a:pPr>
            <a:r>
              <a:rPr lang="en-US" sz="2831">
                <a:solidFill>
                  <a:srgbClr val="000000"/>
                </a:solidFill>
                <a:latin typeface="Arimo Bold"/>
              </a:rPr>
              <a:t> </a:t>
            </a:r>
          </a:p>
          <a:p>
            <a:pPr marL="611227" lvl="1" indent="-305614" algn="l">
              <a:lnSpc>
                <a:spcPts val="3963"/>
              </a:lnSpc>
              <a:buFont typeface="Arial"/>
              <a:buChar char="•"/>
            </a:pPr>
            <a:r>
              <a:rPr lang="en-US" sz="2831">
                <a:solidFill>
                  <a:srgbClr val="000000"/>
                </a:solidFill>
                <a:latin typeface="Arimo Bold"/>
              </a:rPr>
              <a:t>N-Able Mail Assure:  It collects and analyzes data from over 2.5 million mailboxes to identify and predict new outbreaks.</a:t>
            </a:r>
          </a:p>
          <a:p>
            <a:pPr algn="l">
              <a:lnSpc>
                <a:spcPts val="3963"/>
              </a:lnSpc>
              <a:spcBef>
                <a:spcPct val="0"/>
              </a:spcBef>
            </a:pPr>
            <a:endParaRPr lang="en-US" sz="2831">
              <a:solidFill>
                <a:srgbClr val="000000"/>
              </a:solidFill>
              <a:latin typeface="Arimo Bold"/>
            </a:endParaRPr>
          </a:p>
          <a:p>
            <a:pPr marL="611227" lvl="1" indent="-305614" algn="l">
              <a:lnSpc>
                <a:spcPts val="3963"/>
              </a:lnSpc>
              <a:buFont typeface="Arial"/>
              <a:buChar char="•"/>
            </a:pPr>
            <a:r>
              <a:rPr lang="en-US" sz="2831">
                <a:solidFill>
                  <a:srgbClr val="000000"/>
                </a:solidFill>
                <a:latin typeface="Arimo Bold"/>
              </a:rPr>
              <a:t>Cisco Email Security: security solution that provides advanced threat protection, spam filtering, and data loss prevention for email communications.</a:t>
            </a:r>
          </a:p>
          <a:p>
            <a:pPr algn="l">
              <a:lnSpc>
                <a:spcPts val="3963"/>
              </a:lnSpc>
              <a:spcBef>
                <a:spcPct val="0"/>
              </a:spcBef>
            </a:pPr>
            <a:endParaRPr lang="en-US" sz="2831">
              <a:solidFill>
                <a:srgbClr val="000000"/>
              </a:solidFill>
              <a:latin typeface="Arimo Bold"/>
            </a:endParaRPr>
          </a:p>
          <a:p>
            <a:pPr marL="611227" lvl="1" indent="-305614" algn="l">
              <a:lnSpc>
                <a:spcPts val="3963"/>
              </a:lnSpc>
              <a:buFont typeface="Arial"/>
              <a:buChar char="•"/>
            </a:pPr>
            <a:r>
              <a:rPr lang="en-US" sz="2831">
                <a:solidFill>
                  <a:srgbClr val="000000"/>
                </a:solidFill>
                <a:latin typeface="Arimo Bold"/>
              </a:rPr>
              <a:t>Symantec Email Security: Symantec provides advanced email security solutions that include spam filtering, threat detection, and email encryption to protect against spam and other email-based threats.</a:t>
            </a:r>
          </a:p>
          <a:p>
            <a:pPr algn="l">
              <a:lnSpc>
                <a:spcPts val="3963"/>
              </a:lnSpc>
              <a:spcBef>
                <a:spcPct val="0"/>
              </a:spcBef>
            </a:pPr>
            <a:endParaRPr lang="en-US" sz="2831">
              <a:solidFill>
                <a:srgbClr val="000000"/>
              </a:solidFill>
              <a:latin typeface="Arimo Bold"/>
            </a:endParaRPr>
          </a:p>
          <a:p>
            <a:pPr marL="611227" lvl="1" indent="-305614" algn="l">
              <a:lnSpc>
                <a:spcPts val="3963"/>
              </a:lnSpc>
              <a:buFont typeface="Arial"/>
              <a:buChar char="•"/>
            </a:pPr>
            <a:r>
              <a:rPr lang="en-US" sz="2831">
                <a:solidFill>
                  <a:srgbClr val="000000"/>
                </a:solidFill>
                <a:latin typeface="Arimo Bold"/>
              </a:rPr>
              <a:t>Spam Bayes: This is a spam filter that uses a statistical approach based on Bayesian inference to classify messages as spam or ham (non-spam) </a:t>
            </a:r>
          </a:p>
        </p:txBody>
      </p:sp>
      <p:grpSp>
        <p:nvGrpSpPr>
          <p:cNvPr id="3" name="Group 3"/>
          <p:cNvGrpSpPr/>
          <p:nvPr/>
        </p:nvGrpSpPr>
        <p:grpSpPr>
          <a:xfrm>
            <a:off x="318985" y="8551317"/>
            <a:ext cx="1241275" cy="928593"/>
            <a:chOff x="0" y="0"/>
            <a:chExt cx="326920" cy="244568"/>
          </a:xfrm>
        </p:grpSpPr>
        <p:sp>
          <p:nvSpPr>
            <p:cNvPr id="4" name="Freeform 4"/>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5" name="TextBox 5"/>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6" name="TextBox 6"/>
          <p:cNvSpPr txBox="1"/>
          <p:nvPr/>
        </p:nvSpPr>
        <p:spPr>
          <a:xfrm>
            <a:off x="698004" y="8505388"/>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528992"/>
            <a:ext cx="10873712" cy="2498566"/>
          </a:xfrm>
          <a:prstGeom prst="rect">
            <a:avLst/>
          </a:prstGeom>
        </p:spPr>
        <p:txBody>
          <a:bodyPr lIns="0" tIns="0" rIns="0" bIns="0" rtlCol="0" anchor="t">
            <a:spAutoFit/>
          </a:bodyPr>
          <a:lstStyle/>
          <a:p>
            <a:pPr algn="l">
              <a:lnSpc>
                <a:spcPts val="6658"/>
              </a:lnSpc>
            </a:pPr>
            <a:r>
              <a:rPr lang="en-US" sz="4756">
                <a:solidFill>
                  <a:srgbClr val="000000"/>
                </a:solidFill>
                <a:latin typeface="Arimo Bold"/>
              </a:rPr>
              <a:t>2.Random forest</a:t>
            </a:r>
          </a:p>
          <a:p>
            <a:pPr algn="l">
              <a:lnSpc>
                <a:spcPts val="6658"/>
              </a:lnSpc>
            </a:pPr>
            <a:endParaRPr lang="en-US" sz="4756">
              <a:solidFill>
                <a:srgbClr val="000000"/>
              </a:solidFill>
              <a:latin typeface="Arimo Bold"/>
            </a:endParaRPr>
          </a:p>
          <a:p>
            <a:pPr algn="l">
              <a:lnSpc>
                <a:spcPts val="6658"/>
              </a:lnSpc>
            </a:pPr>
            <a:endParaRPr lang="en-US" sz="4756">
              <a:solidFill>
                <a:srgbClr val="000000"/>
              </a:solidFill>
              <a:latin typeface="Arimo Bold"/>
            </a:endParaRPr>
          </a:p>
        </p:txBody>
      </p:sp>
      <p:sp>
        <p:nvSpPr>
          <p:cNvPr id="3" name="TextBox 3"/>
          <p:cNvSpPr txBox="1"/>
          <p:nvPr/>
        </p:nvSpPr>
        <p:spPr>
          <a:xfrm>
            <a:off x="0" y="1754463"/>
            <a:ext cx="18042675" cy="9954139"/>
          </a:xfrm>
          <a:prstGeom prst="rect">
            <a:avLst/>
          </a:prstGeom>
        </p:spPr>
        <p:txBody>
          <a:bodyPr lIns="0" tIns="0" rIns="0" bIns="0" rtlCol="0" anchor="t">
            <a:spAutoFit/>
          </a:bodyPr>
          <a:lstStyle/>
          <a:p>
            <a:pPr algn="l">
              <a:lnSpc>
                <a:spcPts val="4171"/>
              </a:lnSpc>
            </a:pPr>
            <a:r>
              <a:rPr lang="en-US" sz="2979">
                <a:solidFill>
                  <a:srgbClr val="000000"/>
                </a:solidFill>
                <a:latin typeface="Arimo Bold"/>
              </a:rPr>
              <a:t>•</a:t>
            </a:r>
            <a:r>
              <a:rPr lang="en-US" sz="2979">
                <a:solidFill>
                  <a:srgbClr val="000000"/>
                </a:solidFill>
                <a:latin typeface="Arimo"/>
              </a:rPr>
              <a:t>Random forest, a popular machine learning algorithm, merges the outputs of numerous decision trees to produce a single outcome.</a:t>
            </a:r>
          </a:p>
          <a:p>
            <a:pPr algn="l">
              <a:lnSpc>
                <a:spcPts val="4171"/>
              </a:lnSpc>
            </a:pPr>
            <a:r>
              <a:rPr lang="en-US" sz="2979">
                <a:solidFill>
                  <a:srgbClr val="000000"/>
                </a:solidFill>
                <a:latin typeface="Arimo"/>
              </a:rPr>
              <a:t>•developed by Leo Breiman and Adele Cutler.</a:t>
            </a:r>
          </a:p>
          <a:p>
            <a:pPr algn="l">
              <a:lnSpc>
                <a:spcPts val="4171"/>
              </a:lnSpc>
            </a:pPr>
            <a:r>
              <a:rPr lang="en-US" sz="2979">
                <a:solidFill>
                  <a:srgbClr val="000000"/>
                </a:solidFill>
                <a:latin typeface="Arimo"/>
              </a:rPr>
              <a:t>• Its popularity stems from its user-friendliness and versatility, making it suitable for both classification and regression tasks.</a:t>
            </a:r>
          </a:p>
          <a:p>
            <a:pPr algn="l">
              <a:lnSpc>
                <a:spcPts val="4171"/>
              </a:lnSpc>
            </a:pPr>
            <a:r>
              <a:rPr lang="en-US" sz="2979">
                <a:solidFill>
                  <a:srgbClr val="7492A5"/>
                </a:solidFill>
                <a:latin typeface="Arimo Bold"/>
              </a:rPr>
              <a:t>Advantages:</a:t>
            </a:r>
          </a:p>
          <a:p>
            <a:pPr algn="l">
              <a:lnSpc>
                <a:spcPts val="4171"/>
              </a:lnSpc>
            </a:pPr>
            <a:r>
              <a:rPr lang="en-US" sz="2979">
                <a:solidFill>
                  <a:srgbClr val="000000"/>
                </a:solidFill>
                <a:latin typeface="Arimo Bold"/>
              </a:rPr>
              <a:t>•</a:t>
            </a:r>
            <a:r>
              <a:rPr lang="en-US" sz="2979">
                <a:solidFill>
                  <a:srgbClr val="000000"/>
                </a:solidFill>
                <a:latin typeface="Arimo"/>
              </a:rPr>
              <a:t>It performs well even if the data contains null/missing values.</a:t>
            </a:r>
          </a:p>
          <a:p>
            <a:pPr algn="l">
              <a:lnSpc>
                <a:spcPts val="4171"/>
              </a:lnSpc>
            </a:pPr>
            <a:r>
              <a:rPr lang="en-US" sz="2979">
                <a:solidFill>
                  <a:srgbClr val="000000"/>
                </a:solidFill>
                <a:latin typeface="Arimo"/>
              </a:rPr>
              <a:t>•Each decision tree created is independent of the other; thus, it shows the property of parallelization.</a:t>
            </a:r>
          </a:p>
          <a:p>
            <a:pPr algn="l">
              <a:lnSpc>
                <a:spcPts val="4171"/>
              </a:lnSpc>
            </a:pPr>
            <a:r>
              <a:rPr lang="en-US" sz="2979">
                <a:solidFill>
                  <a:srgbClr val="000000"/>
                </a:solidFill>
                <a:latin typeface="Arimo"/>
              </a:rPr>
              <a:t>•It solves the problem of overfitting as output is based on majority voting or averaging.</a:t>
            </a:r>
          </a:p>
          <a:p>
            <a:pPr algn="l">
              <a:lnSpc>
                <a:spcPts val="4171"/>
              </a:lnSpc>
            </a:pPr>
            <a:r>
              <a:rPr lang="en-US" sz="2979">
                <a:solidFill>
                  <a:srgbClr val="7492A5"/>
                </a:solidFill>
                <a:latin typeface="Arimo Bold"/>
              </a:rPr>
              <a:t>Disadvantages:</a:t>
            </a:r>
          </a:p>
          <a:p>
            <a:pPr algn="l">
              <a:lnSpc>
                <a:spcPts val="4171"/>
              </a:lnSpc>
            </a:pPr>
            <a:r>
              <a:rPr lang="en-US" sz="2979">
                <a:solidFill>
                  <a:srgbClr val="000000"/>
                </a:solidFill>
                <a:latin typeface="Arimo Bold"/>
              </a:rPr>
              <a:t>•</a:t>
            </a:r>
            <a:r>
              <a:rPr lang="en-US" sz="2979">
                <a:solidFill>
                  <a:srgbClr val="000000"/>
                </a:solidFill>
                <a:latin typeface="Arimo"/>
              </a:rPr>
              <a:t>Random forest is highly complex compared to decision trees, where decisions can be made by following the path of the tree.</a:t>
            </a:r>
          </a:p>
          <a:p>
            <a:pPr algn="l">
              <a:lnSpc>
                <a:spcPts val="4171"/>
              </a:lnSpc>
            </a:pPr>
            <a:r>
              <a:rPr lang="en-US" sz="2979">
                <a:solidFill>
                  <a:srgbClr val="000000"/>
                </a:solidFill>
                <a:latin typeface="Arimo"/>
              </a:rPr>
              <a:t>•Training time is more than other models due to its complexity. Whenever it has to make a prediction, each decision tree has to generate output for the given input data.</a:t>
            </a:r>
          </a:p>
          <a:p>
            <a:pPr algn="l">
              <a:lnSpc>
                <a:spcPts val="4171"/>
              </a:lnSpc>
            </a:pPr>
            <a:endParaRPr lang="en-US" sz="2979">
              <a:solidFill>
                <a:srgbClr val="000000"/>
              </a:solidFill>
              <a:latin typeface="Arimo"/>
            </a:endParaRPr>
          </a:p>
          <a:p>
            <a:pPr algn="l">
              <a:lnSpc>
                <a:spcPts val="4171"/>
              </a:lnSpc>
            </a:pPr>
            <a:endParaRPr lang="en-US" sz="2979">
              <a:solidFill>
                <a:srgbClr val="000000"/>
              </a:solidFill>
              <a:latin typeface="Arimo"/>
            </a:endParaRPr>
          </a:p>
          <a:p>
            <a:pPr algn="l">
              <a:lnSpc>
                <a:spcPts val="4171"/>
              </a:lnSpc>
            </a:pPr>
            <a:endParaRPr lang="en-US" sz="2979">
              <a:solidFill>
                <a:srgbClr val="000000"/>
              </a:solidFill>
              <a:latin typeface="Arimo"/>
            </a:endParaRPr>
          </a:p>
          <a:p>
            <a:pPr algn="l">
              <a:lnSpc>
                <a:spcPts val="4171"/>
              </a:lnSpc>
            </a:pPr>
            <a:endParaRPr lang="en-US" sz="2979">
              <a:solidFill>
                <a:srgbClr val="000000"/>
              </a:solidFill>
              <a:latin typeface="Arimo"/>
            </a:endParaRPr>
          </a:p>
          <a:p>
            <a:pPr algn="ctr">
              <a:lnSpc>
                <a:spcPts val="4171"/>
              </a:lnSpc>
            </a:pPr>
            <a:endParaRPr lang="en-US" sz="2979">
              <a:solidFill>
                <a:srgbClr val="000000"/>
              </a:solidFill>
              <a:latin typeface="Arimo"/>
            </a:endParaRPr>
          </a:p>
        </p:txBody>
      </p:sp>
      <p:grpSp>
        <p:nvGrpSpPr>
          <p:cNvPr id="4" name="Group 4"/>
          <p:cNvGrpSpPr/>
          <p:nvPr/>
        </p:nvGrpSpPr>
        <p:grpSpPr>
          <a:xfrm>
            <a:off x="453002" y="9189929"/>
            <a:ext cx="1241275" cy="928593"/>
            <a:chOff x="0" y="0"/>
            <a:chExt cx="326920" cy="244568"/>
          </a:xfrm>
        </p:grpSpPr>
        <p:sp>
          <p:nvSpPr>
            <p:cNvPr id="5" name="Freeform 5"/>
            <p:cNvSpPr/>
            <p:nvPr/>
          </p:nvSpPr>
          <p:spPr>
            <a:xfrm>
              <a:off x="0" y="0"/>
              <a:ext cx="326920" cy="244568"/>
            </a:xfrm>
            <a:custGeom>
              <a:avLst/>
              <a:gdLst/>
              <a:ahLst/>
              <a:cxnLst/>
              <a:rect l="l" t="t" r="r" b="b"/>
              <a:pathLst>
                <a:path w="326920" h="244568">
                  <a:moveTo>
                    <a:pt x="122284" y="0"/>
                  </a:moveTo>
                  <a:lnTo>
                    <a:pt x="204636" y="0"/>
                  </a:lnTo>
                  <a:cubicBezTo>
                    <a:pt x="237068" y="0"/>
                    <a:pt x="268171" y="12883"/>
                    <a:pt x="291104" y="35816"/>
                  </a:cubicBezTo>
                  <a:cubicBezTo>
                    <a:pt x="314037" y="58749"/>
                    <a:pt x="326920" y="89852"/>
                    <a:pt x="326920" y="122284"/>
                  </a:cubicBezTo>
                  <a:lnTo>
                    <a:pt x="326920" y="122284"/>
                  </a:lnTo>
                  <a:cubicBezTo>
                    <a:pt x="326920" y="154716"/>
                    <a:pt x="314037" y="185819"/>
                    <a:pt x="291104" y="208752"/>
                  </a:cubicBezTo>
                  <a:cubicBezTo>
                    <a:pt x="268171" y="231684"/>
                    <a:pt x="237068" y="244568"/>
                    <a:pt x="204636" y="244568"/>
                  </a:cubicBezTo>
                  <a:lnTo>
                    <a:pt x="122284" y="244568"/>
                  </a:lnTo>
                  <a:cubicBezTo>
                    <a:pt x="89852" y="244568"/>
                    <a:pt x="58749" y="231684"/>
                    <a:pt x="35816" y="208752"/>
                  </a:cubicBezTo>
                  <a:cubicBezTo>
                    <a:pt x="12883" y="185819"/>
                    <a:pt x="0" y="154716"/>
                    <a:pt x="0" y="122284"/>
                  </a:cubicBezTo>
                  <a:lnTo>
                    <a:pt x="0" y="122284"/>
                  </a:lnTo>
                  <a:cubicBezTo>
                    <a:pt x="0" y="89852"/>
                    <a:pt x="12883" y="58749"/>
                    <a:pt x="35816" y="35816"/>
                  </a:cubicBezTo>
                  <a:cubicBezTo>
                    <a:pt x="58749" y="12883"/>
                    <a:pt x="89852" y="0"/>
                    <a:pt x="122284" y="0"/>
                  </a:cubicBezTo>
                  <a:close/>
                </a:path>
              </a:pathLst>
            </a:custGeom>
            <a:solidFill>
              <a:srgbClr val="7492A5"/>
            </a:solidFill>
          </p:spPr>
          <p:txBody>
            <a:bodyPr/>
            <a:lstStyle/>
            <a:p>
              <a:endParaRPr lang="en-US"/>
            </a:p>
          </p:txBody>
        </p:sp>
        <p:sp>
          <p:nvSpPr>
            <p:cNvPr id="6" name="TextBox 6"/>
            <p:cNvSpPr txBox="1"/>
            <p:nvPr/>
          </p:nvSpPr>
          <p:spPr>
            <a:xfrm>
              <a:off x="0" y="-66675"/>
              <a:ext cx="326920" cy="311243"/>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845046" y="9144000"/>
            <a:ext cx="367308" cy="906151"/>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Arimo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956</Words>
  <Application>Microsoft Office PowerPoint</Application>
  <PresentationFormat>Custom</PresentationFormat>
  <Paragraphs>162</Paragraphs>
  <Slides>29</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Calibri</vt:lpstr>
      <vt:lpstr>Open Sauce Heavy</vt:lpstr>
      <vt:lpstr>Canva Sans</vt:lpstr>
      <vt:lpstr>Chromium One</vt:lpstr>
      <vt:lpstr>Arimo</vt:lpstr>
      <vt:lpstr>Tex Gyre Termes Bold</vt:lpstr>
      <vt:lpstr>Canva Sans Bold</vt:lpstr>
      <vt:lpstr>Josefin Sans</vt:lpstr>
      <vt:lpstr>Arimo Bold</vt:lpstr>
      <vt:lpstr>TT Drugs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Spam.pdf</dc:title>
  <cp:lastModifiedBy>nour elbhrawey</cp:lastModifiedBy>
  <cp:revision>2</cp:revision>
  <dcterms:created xsi:type="dcterms:W3CDTF">2006-08-16T00:00:00Z</dcterms:created>
  <dcterms:modified xsi:type="dcterms:W3CDTF">2024-06-24T20:44:54Z</dcterms:modified>
  <dc:identifier>DAF8JPSBTtk</dc:identifier>
</cp:coreProperties>
</file>